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3"/>
  </p:notesMasterIdLst>
  <p:sldIdLst>
    <p:sldId id="313" r:id="rId2"/>
    <p:sldId id="314" r:id="rId3"/>
    <p:sldId id="331" r:id="rId4"/>
    <p:sldId id="333" r:id="rId5"/>
    <p:sldId id="330" r:id="rId6"/>
    <p:sldId id="329" r:id="rId7"/>
    <p:sldId id="340" r:id="rId8"/>
    <p:sldId id="341" r:id="rId9"/>
    <p:sldId id="347" r:id="rId10"/>
    <p:sldId id="343" r:id="rId11"/>
    <p:sldId id="342" r:id="rId12"/>
    <p:sldId id="335" r:id="rId13"/>
    <p:sldId id="336" r:id="rId14"/>
    <p:sldId id="337" r:id="rId15"/>
    <p:sldId id="345" r:id="rId16"/>
    <p:sldId id="346" r:id="rId17"/>
    <p:sldId id="328" r:id="rId18"/>
    <p:sldId id="339" r:id="rId19"/>
    <p:sldId id="338" r:id="rId20"/>
    <p:sldId id="334" r:id="rId21"/>
    <p:sldId id="332" r:id="rId22"/>
  </p:sldIdLst>
  <p:sldSz cx="9144000" cy="5143500" type="screen16x9"/>
  <p:notesSz cx="7102475" cy="10233025"/>
  <p:embeddedFontLst>
    <p:embeddedFont>
      <p:font typeface="Cambria" panose="02040503050406030204" pitchFamily="18"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Century Gothic" panose="020B0502020202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00066"/>
    <a:srgbClr val="727272"/>
    <a:srgbClr val="EE5B00"/>
    <a:srgbClr val="ED4A01"/>
    <a:srgbClr val="A6A6A6"/>
    <a:srgbClr val="CCCC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B119AAE-1C9B-44EB-93F6-A352E894D4EF}">
  <a:tblStyle styleId="{0B119AAE-1C9B-44EB-93F6-A352E894D4E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55"/>
  </p:normalViewPr>
  <p:slideViewPr>
    <p:cSldViewPr>
      <p:cViewPr varScale="1">
        <p:scale>
          <a:sx n="92" d="100"/>
          <a:sy n="92" d="100"/>
        </p:scale>
        <p:origin x="75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stantin Vasiljev" userId="1fca6f39-f797-4037-a1e2-b01a674d22af" providerId="ADAL" clId="{423ECE42-6519-4A62-8F7F-BDD72A11E1B7}"/>
    <pc:docChg chg="undo custSel addSld delSld modSld">
      <pc:chgData name="Konstantin Vasiljev" userId="1fca6f39-f797-4037-a1e2-b01a674d22af" providerId="ADAL" clId="{423ECE42-6519-4A62-8F7F-BDD72A11E1B7}" dt="2022-09-02T16:08:11.193" v="27" actId="6549"/>
      <pc:docMkLst>
        <pc:docMk/>
      </pc:docMkLst>
      <pc:sldChg chg="modSp">
        <pc:chgData name="Konstantin Vasiljev" userId="1fca6f39-f797-4037-a1e2-b01a674d22af" providerId="ADAL" clId="{423ECE42-6519-4A62-8F7F-BDD72A11E1B7}" dt="2022-09-02T16:05:51.632" v="5" actId="1076"/>
        <pc:sldMkLst>
          <pc:docMk/>
          <pc:sldMk cId="2189717986" sldId="313"/>
        </pc:sldMkLst>
        <pc:spChg chg="mod">
          <ac:chgData name="Konstantin Vasiljev" userId="1fca6f39-f797-4037-a1e2-b01a674d22af" providerId="ADAL" clId="{423ECE42-6519-4A62-8F7F-BDD72A11E1B7}" dt="2022-09-02T16:05:51.632" v="5" actId="1076"/>
          <ac:spMkLst>
            <pc:docMk/>
            <pc:sldMk cId="2189717986" sldId="313"/>
            <ac:spMk id="2" creationId="{00000000-0000-0000-0000-000000000000}"/>
          </ac:spMkLst>
        </pc:spChg>
        <pc:spChg chg="mod">
          <ac:chgData name="Konstantin Vasiljev" userId="1fca6f39-f797-4037-a1e2-b01a674d22af" providerId="ADAL" clId="{423ECE42-6519-4A62-8F7F-BDD72A11E1B7}" dt="2022-09-02T16:05:49.415" v="4" actId="1076"/>
          <ac:spMkLst>
            <pc:docMk/>
            <pc:sldMk cId="2189717986" sldId="313"/>
            <ac:spMk id="3" creationId="{00000000-0000-0000-0000-000000000000}"/>
          </ac:spMkLst>
        </pc:spChg>
      </pc:sldChg>
      <pc:sldChg chg="modSp">
        <pc:chgData name="Konstantin Vasiljev" userId="1fca6f39-f797-4037-a1e2-b01a674d22af" providerId="ADAL" clId="{423ECE42-6519-4A62-8F7F-BDD72A11E1B7}" dt="2022-09-02T16:08:09.162" v="26" actId="6549"/>
        <pc:sldMkLst>
          <pc:docMk/>
          <pc:sldMk cId="867510589" sldId="314"/>
        </pc:sldMkLst>
        <pc:spChg chg="mod">
          <ac:chgData name="Konstantin Vasiljev" userId="1fca6f39-f797-4037-a1e2-b01a674d22af" providerId="ADAL" clId="{423ECE42-6519-4A62-8F7F-BDD72A11E1B7}" dt="2022-09-02T16:06:47.911" v="12" actId="1076"/>
          <ac:spMkLst>
            <pc:docMk/>
            <pc:sldMk cId="867510589" sldId="314"/>
            <ac:spMk id="2" creationId="{00000000-0000-0000-0000-000000000000}"/>
          </ac:spMkLst>
        </pc:spChg>
        <pc:spChg chg="mod">
          <ac:chgData name="Konstantin Vasiljev" userId="1fca6f39-f797-4037-a1e2-b01a674d22af" providerId="ADAL" clId="{423ECE42-6519-4A62-8F7F-BDD72A11E1B7}" dt="2022-09-02T16:06:09.446" v="8" actId="1076"/>
          <ac:spMkLst>
            <pc:docMk/>
            <pc:sldMk cId="867510589" sldId="314"/>
            <ac:spMk id="3" creationId="{00000000-0000-0000-0000-000000000000}"/>
          </ac:spMkLst>
        </pc:spChg>
        <pc:spChg chg="mod">
          <ac:chgData name="Konstantin Vasiljev" userId="1fca6f39-f797-4037-a1e2-b01a674d22af" providerId="ADAL" clId="{423ECE42-6519-4A62-8F7F-BDD72A11E1B7}" dt="2022-09-02T16:06:53.787" v="13" actId="1076"/>
          <ac:spMkLst>
            <pc:docMk/>
            <pc:sldMk cId="867510589" sldId="314"/>
            <ac:spMk id="6" creationId="{36345AC9-0DDB-4715-B4D0-CECF320B18B8}"/>
          </ac:spMkLst>
        </pc:spChg>
        <pc:spChg chg="mod">
          <ac:chgData name="Konstantin Vasiljev" userId="1fca6f39-f797-4037-a1e2-b01a674d22af" providerId="ADAL" clId="{423ECE42-6519-4A62-8F7F-BDD72A11E1B7}" dt="2022-09-02T16:08:09.162" v="26" actId="6549"/>
          <ac:spMkLst>
            <pc:docMk/>
            <pc:sldMk cId="867510589" sldId="314"/>
            <ac:spMk id="10" creationId="{A5DAF724-0A20-4026-B322-163756D847C2}"/>
          </ac:spMkLst>
        </pc:spChg>
        <pc:spChg chg="mod">
          <ac:chgData name="Konstantin Vasiljev" userId="1fca6f39-f797-4037-a1e2-b01a674d22af" providerId="ADAL" clId="{423ECE42-6519-4A62-8F7F-BDD72A11E1B7}" dt="2022-09-02T16:06:16.416" v="9" actId="6549"/>
          <ac:spMkLst>
            <pc:docMk/>
            <pc:sldMk cId="867510589" sldId="314"/>
            <ac:spMk id="11" creationId="{748D3BFF-E6AB-4F92-A0B1-8B5A200037B8}"/>
          </ac:spMkLst>
        </pc:spChg>
      </pc:sldChg>
    </pc:docChg>
  </pc:docChgLst>
  <pc:docChgLst>
    <pc:chgData name="Сарычев Александр" userId="6afeb837-f6e7-4901-a11d-5cdf28ccad39" providerId="ADAL" clId="{C345A0E2-6B49-4483-BC8E-08D39756E8BD}"/>
  </pc:docChgLst>
  <pc:docChgLst>
    <pc:chgData name="Konstantin Vasiljev" userId="1fca6f39-f797-4037-a1e2-b01a674d22af" providerId="ADAL" clId="{ADC45F28-E0E9-499D-8E83-1A1FB351DB69}"/>
    <pc:docChg chg="undo custSel addSld delSld modSld sldOrd modNotesMaster">
      <pc:chgData name="Konstantin Vasiljev" userId="1fca6f39-f797-4037-a1e2-b01a674d22af" providerId="ADAL" clId="{ADC45F28-E0E9-499D-8E83-1A1FB351DB69}" dt="2022-11-20T18:07:27.737" v="397"/>
      <pc:docMkLst>
        <pc:docMk/>
      </pc:docMkLst>
      <pc:sldChg chg="modSp">
        <pc:chgData name="Konstantin Vasiljev" userId="1fca6f39-f797-4037-a1e2-b01a674d22af" providerId="ADAL" clId="{ADC45F28-E0E9-499D-8E83-1A1FB351DB69}" dt="2022-11-19T07:53:30.513" v="14" actId="255"/>
        <pc:sldMkLst>
          <pc:docMk/>
          <pc:sldMk cId="2189717986" sldId="313"/>
        </pc:sldMkLst>
        <pc:spChg chg="mod">
          <ac:chgData name="Konstantin Vasiljev" userId="1fca6f39-f797-4037-a1e2-b01a674d22af" providerId="ADAL" clId="{ADC45F28-E0E9-499D-8E83-1A1FB351DB69}" dt="2022-11-19T07:53:30.513" v="14" actId="255"/>
          <ac:spMkLst>
            <pc:docMk/>
            <pc:sldMk cId="2189717986" sldId="313"/>
            <ac:spMk id="8" creationId="{8466852A-2EBE-C34F-8DE6-265480FFE3F1}"/>
          </ac:spMkLst>
        </pc:spChg>
      </pc:sldChg>
      <pc:sldChg chg="addSp modSp">
        <pc:chgData name="Konstantin Vasiljev" userId="1fca6f39-f797-4037-a1e2-b01a674d22af" providerId="ADAL" clId="{ADC45F28-E0E9-499D-8E83-1A1FB351DB69}" dt="2022-11-20T16:01:59.459" v="151" actId="20577"/>
        <pc:sldMkLst>
          <pc:docMk/>
          <pc:sldMk cId="867510589" sldId="314"/>
        </pc:sldMkLst>
        <pc:spChg chg="add mod">
          <ac:chgData name="Konstantin Vasiljev" userId="1fca6f39-f797-4037-a1e2-b01a674d22af" providerId="ADAL" clId="{ADC45F28-E0E9-499D-8E83-1A1FB351DB69}" dt="2022-11-19T07:53:48.340" v="16" actId="1076"/>
          <ac:spMkLst>
            <pc:docMk/>
            <pc:sldMk cId="867510589" sldId="314"/>
            <ac:spMk id="9" creationId="{AB705B4B-ECE9-474D-B1B5-656376432120}"/>
          </ac:spMkLst>
        </pc:spChg>
        <pc:spChg chg="mod">
          <ac:chgData name="Konstantin Vasiljev" userId="1fca6f39-f797-4037-a1e2-b01a674d22af" providerId="ADAL" clId="{ADC45F28-E0E9-499D-8E83-1A1FB351DB69}" dt="2022-11-20T16:01:59.459" v="151" actId="20577"/>
          <ac:spMkLst>
            <pc:docMk/>
            <pc:sldMk cId="867510589" sldId="314"/>
            <ac:spMk id="11" creationId="{748D3BFF-E6AB-4F92-A0B1-8B5A200037B8}"/>
          </ac:spMkLst>
        </pc:spChg>
      </pc:sldChg>
      <pc:sldChg chg="addSp modSp">
        <pc:chgData name="Konstantin Vasiljev" userId="1fca6f39-f797-4037-a1e2-b01a674d22af" providerId="ADAL" clId="{ADC45F28-E0E9-499D-8E83-1A1FB351DB69}" dt="2022-11-20T16:36:34.190" v="241" actId="1076"/>
        <pc:sldMkLst>
          <pc:docMk/>
          <pc:sldMk cId="831166780" sldId="328"/>
        </pc:sldMkLst>
        <pc:spChg chg="mod">
          <ac:chgData name="Konstantin Vasiljev" userId="1fca6f39-f797-4037-a1e2-b01a674d22af" providerId="ADAL" clId="{ADC45F28-E0E9-499D-8E83-1A1FB351DB69}" dt="2022-11-20T16:36:34.190" v="241" actId="1076"/>
          <ac:spMkLst>
            <pc:docMk/>
            <pc:sldMk cId="831166780" sldId="328"/>
            <ac:spMk id="9" creationId="{0220A63D-D33E-1A43-BCE4-ADCCCAE9A764}"/>
          </ac:spMkLst>
        </pc:spChg>
        <pc:spChg chg="add">
          <ac:chgData name="Konstantin Vasiljev" userId="1fca6f39-f797-4037-a1e2-b01a674d22af" providerId="ADAL" clId="{ADC45F28-E0E9-499D-8E83-1A1FB351DB69}" dt="2022-11-19T07:54:44.545" v="29"/>
          <ac:spMkLst>
            <pc:docMk/>
            <pc:sldMk cId="831166780" sldId="328"/>
            <ac:spMk id="10" creationId="{E2121AC0-2340-4F3B-B36B-40C33DDCF7F1}"/>
          </ac:spMkLst>
        </pc:spChg>
      </pc:sldChg>
      <pc:sldChg chg="addSp modSp">
        <pc:chgData name="Konstantin Vasiljev" userId="1fca6f39-f797-4037-a1e2-b01a674d22af" providerId="ADAL" clId="{ADC45F28-E0E9-499D-8E83-1A1FB351DB69}" dt="2022-11-20T16:06:08.515" v="159" actId="1036"/>
        <pc:sldMkLst>
          <pc:docMk/>
          <pc:sldMk cId="2359183562" sldId="329"/>
        </pc:sldMkLst>
        <pc:spChg chg="add mod">
          <ac:chgData name="Konstantin Vasiljev" userId="1fca6f39-f797-4037-a1e2-b01a674d22af" providerId="ADAL" clId="{ADC45F28-E0E9-499D-8E83-1A1FB351DB69}" dt="2022-11-19T07:54:18.123" v="22" actId="1076"/>
          <ac:spMkLst>
            <pc:docMk/>
            <pc:sldMk cId="2359183562" sldId="329"/>
            <ac:spMk id="10" creationId="{C30DEACD-C8CE-4D24-BF8D-5A0F87C51146}"/>
          </ac:spMkLst>
        </pc:spChg>
        <pc:spChg chg="mod">
          <ac:chgData name="Konstantin Vasiljev" userId="1fca6f39-f797-4037-a1e2-b01a674d22af" providerId="ADAL" clId="{ADC45F28-E0E9-499D-8E83-1A1FB351DB69}" dt="2022-11-20T16:05:48.482" v="158" actId="14100"/>
          <ac:spMkLst>
            <pc:docMk/>
            <pc:sldMk cId="2359183562" sldId="329"/>
            <ac:spMk id="12" creationId="{A6DA7FE9-EBEB-7649-8CF7-BA60C8CB7C69}"/>
          </ac:spMkLst>
        </pc:spChg>
        <pc:picChg chg="mod">
          <ac:chgData name="Konstantin Vasiljev" userId="1fca6f39-f797-4037-a1e2-b01a674d22af" providerId="ADAL" clId="{ADC45F28-E0E9-499D-8E83-1A1FB351DB69}" dt="2022-11-20T16:06:08.515" v="159" actId="1036"/>
          <ac:picMkLst>
            <pc:docMk/>
            <pc:sldMk cId="2359183562" sldId="329"/>
            <ac:picMk id="7" creationId="{14E0B0E7-3707-1849-BD46-98FF7DFE21E3}"/>
          </ac:picMkLst>
        </pc:picChg>
      </pc:sldChg>
      <pc:sldChg chg="addSp modSp">
        <pc:chgData name="Konstantin Vasiljev" userId="1fca6f39-f797-4037-a1e2-b01a674d22af" providerId="ADAL" clId="{ADC45F28-E0E9-499D-8E83-1A1FB351DB69}" dt="2022-11-20T16:04:46.918" v="154" actId="255"/>
        <pc:sldMkLst>
          <pc:docMk/>
          <pc:sldMk cId="1317489063" sldId="330"/>
        </pc:sldMkLst>
        <pc:spChg chg="mod">
          <ac:chgData name="Konstantin Vasiljev" userId="1fca6f39-f797-4037-a1e2-b01a674d22af" providerId="ADAL" clId="{ADC45F28-E0E9-499D-8E83-1A1FB351DB69}" dt="2022-11-20T16:04:46.918" v="154" actId="255"/>
          <ac:spMkLst>
            <pc:docMk/>
            <pc:sldMk cId="1317489063" sldId="330"/>
            <ac:spMk id="10" creationId="{A5DAF724-0A20-4026-B322-163756D847C2}"/>
          </ac:spMkLst>
        </pc:spChg>
        <pc:spChg chg="add">
          <ac:chgData name="Konstantin Vasiljev" userId="1fca6f39-f797-4037-a1e2-b01a674d22af" providerId="ADAL" clId="{ADC45F28-E0E9-499D-8E83-1A1FB351DB69}" dt="2022-11-19T07:54:08.481" v="20"/>
          <ac:spMkLst>
            <pc:docMk/>
            <pc:sldMk cId="1317489063" sldId="330"/>
            <ac:spMk id="12" creationId="{B9BCE9DF-24F6-4D83-9580-1459C78E1B3A}"/>
          </ac:spMkLst>
        </pc:spChg>
      </pc:sldChg>
      <pc:sldChg chg="addSp modSp">
        <pc:chgData name="Konstantin Vasiljev" userId="1fca6f39-f797-4037-a1e2-b01a674d22af" providerId="ADAL" clId="{ADC45F28-E0E9-499D-8E83-1A1FB351DB69}" dt="2022-11-19T07:54:04.779" v="19" actId="1076"/>
        <pc:sldMkLst>
          <pc:docMk/>
          <pc:sldMk cId="2259694160" sldId="331"/>
        </pc:sldMkLst>
        <pc:spChg chg="add mod">
          <ac:chgData name="Konstantin Vasiljev" userId="1fca6f39-f797-4037-a1e2-b01a674d22af" providerId="ADAL" clId="{ADC45F28-E0E9-499D-8E83-1A1FB351DB69}" dt="2022-11-19T07:54:04.779" v="19" actId="1076"/>
          <ac:spMkLst>
            <pc:docMk/>
            <pc:sldMk cId="2259694160" sldId="331"/>
            <ac:spMk id="9" creationId="{28EFFB8E-DC86-486D-9557-251275E8EC7D}"/>
          </ac:spMkLst>
        </pc:spChg>
      </pc:sldChg>
      <pc:sldChg chg="addSp ord">
        <pc:chgData name="Konstantin Vasiljev" userId="1fca6f39-f797-4037-a1e2-b01a674d22af" providerId="ADAL" clId="{ADC45F28-E0E9-499D-8E83-1A1FB351DB69}" dt="2022-11-20T15:59:17.935" v="148"/>
        <pc:sldMkLst>
          <pc:docMk/>
          <pc:sldMk cId="1490407708" sldId="333"/>
        </pc:sldMkLst>
        <pc:spChg chg="add">
          <ac:chgData name="Konstantin Vasiljev" userId="1fca6f39-f797-4037-a1e2-b01a674d22af" providerId="ADAL" clId="{ADC45F28-E0E9-499D-8E83-1A1FB351DB69}" dt="2022-11-19T07:53:53.373" v="17"/>
          <ac:spMkLst>
            <pc:docMk/>
            <pc:sldMk cId="1490407708" sldId="333"/>
            <ac:spMk id="9" creationId="{1DD4A24C-11F0-4034-ACD5-43D489D5D208}"/>
          </ac:spMkLst>
        </pc:spChg>
      </pc:sldChg>
      <pc:sldChg chg="addSp modSp">
        <pc:chgData name="Konstantin Vasiljev" userId="1fca6f39-f797-4037-a1e2-b01a674d22af" providerId="ADAL" clId="{ADC45F28-E0E9-499D-8E83-1A1FB351DB69}" dt="2022-11-20T18:05:04.907" v="396" actId="20577"/>
        <pc:sldMkLst>
          <pc:docMk/>
          <pc:sldMk cId="3218620077" sldId="334"/>
        </pc:sldMkLst>
        <pc:spChg chg="add">
          <ac:chgData name="Konstantin Vasiljev" userId="1fca6f39-f797-4037-a1e2-b01a674d22af" providerId="ADAL" clId="{ADC45F28-E0E9-499D-8E83-1A1FB351DB69}" dt="2022-11-19T07:54:50.857" v="30"/>
          <ac:spMkLst>
            <pc:docMk/>
            <pc:sldMk cId="3218620077" sldId="334"/>
            <ac:spMk id="9" creationId="{56505C6D-11DB-4FB0-808C-74887EC598D0}"/>
          </ac:spMkLst>
        </pc:spChg>
        <pc:spChg chg="mod">
          <ac:chgData name="Konstantin Vasiljev" userId="1fca6f39-f797-4037-a1e2-b01a674d22af" providerId="ADAL" clId="{ADC45F28-E0E9-499D-8E83-1A1FB351DB69}" dt="2022-11-20T18:05:04.907" v="396" actId="20577"/>
          <ac:spMkLst>
            <pc:docMk/>
            <pc:sldMk cId="3218620077" sldId="334"/>
            <ac:spMk id="11" creationId="{748D3BFF-E6AB-4F92-A0B1-8B5A200037B8}"/>
          </ac:spMkLst>
        </pc:spChg>
      </pc:sldChg>
      <pc:sldChg chg="addSp">
        <pc:chgData name="Konstantin Vasiljev" userId="1fca6f39-f797-4037-a1e2-b01a674d22af" providerId="ADAL" clId="{ADC45F28-E0E9-499D-8E83-1A1FB351DB69}" dt="2022-11-19T07:54:35.498" v="26"/>
        <pc:sldMkLst>
          <pc:docMk/>
          <pc:sldMk cId="516428646" sldId="335"/>
        </pc:sldMkLst>
        <pc:spChg chg="add">
          <ac:chgData name="Konstantin Vasiljev" userId="1fca6f39-f797-4037-a1e2-b01a674d22af" providerId="ADAL" clId="{ADC45F28-E0E9-499D-8E83-1A1FB351DB69}" dt="2022-11-19T07:54:35.498" v="26"/>
          <ac:spMkLst>
            <pc:docMk/>
            <pc:sldMk cId="516428646" sldId="335"/>
            <ac:spMk id="9" creationId="{6133DB81-7F35-4BBE-9DDF-4563022D31DF}"/>
          </ac:spMkLst>
        </pc:spChg>
      </pc:sldChg>
      <pc:sldChg chg="addSp">
        <pc:chgData name="Konstantin Vasiljev" userId="1fca6f39-f797-4037-a1e2-b01a674d22af" providerId="ADAL" clId="{ADC45F28-E0E9-499D-8E83-1A1FB351DB69}" dt="2022-11-19T07:54:37.544" v="27"/>
        <pc:sldMkLst>
          <pc:docMk/>
          <pc:sldMk cId="1871245618" sldId="336"/>
        </pc:sldMkLst>
        <pc:spChg chg="add">
          <ac:chgData name="Konstantin Vasiljev" userId="1fca6f39-f797-4037-a1e2-b01a674d22af" providerId="ADAL" clId="{ADC45F28-E0E9-499D-8E83-1A1FB351DB69}" dt="2022-11-19T07:54:37.544" v="27"/>
          <ac:spMkLst>
            <pc:docMk/>
            <pc:sldMk cId="1871245618" sldId="336"/>
            <ac:spMk id="9" creationId="{D29FC3B2-BF2B-44C8-A10D-101B66D22EF1}"/>
          </ac:spMkLst>
        </pc:spChg>
      </pc:sldChg>
      <pc:sldChg chg="addSp">
        <pc:chgData name="Konstantin Vasiljev" userId="1fca6f39-f797-4037-a1e2-b01a674d22af" providerId="ADAL" clId="{ADC45F28-E0E9-499D-8E83-1A1FB351DB69}" dt="2022-11-19T07:54:41.404" v="28"/>
        <pc:sldMkLst>
          <pc:docMk/>
          <pc:sldMk cId="2547963067" sldId="337"/>
        </pc:sldMkLst>
        <pc:spChg chg="add">
          <ac:chgData name="Konstantin Vasiljev" userId="1fca6f39-f797-4037-a1e2-b01a674d22af" providerId="ADAL" clId="{ADC45F28-E0E9-499D-8E83-1A1FB351DB69}" dt="2022-11-19T07:54:41.404" v="28"/>
          <ac:spMkLst>
            <pc:docMk/>
            <pc:sldMk cId="2547963067" sldId="337"/>
            <ac:spMk id="9" creationId="{D35D608C-181D-465D-904F-FBB43C9F053F}"/>
          </ac:spMkLst>
        </pc:spChg>
      </pc:sldChg>
      <pc:sldChg chg="addSp delSp modSp">
        <pc:chgData name="Konstantin Vasiljev" userId="1fca6f39-f797-4037-a1e2-b01a674d22af" providerId="ADAL" clId="{ADC45F28-E0E9-499D-8E83-1A1FB351DB69}" dt="2022-11-20T16:52:46.649" v="284" actId="1076"/>
        <pc:sldMkLst>
          <pc:docMk/>
          <pc:sldMk cId="3533740344" sldId="338"/>
        </pc:sldMkLst>
        <pc:spChg chg="add del mod">
          <ac:chgData name="Konstantin Vasiljev" userId="1fca6f39-f797-4037-a1e2-b01a674d22af" providerId="ADAL" clId="{ADC45F28-E0E9-499D-8E83-1A1FB351DB69}" dt="2022-11-20T16:49:58.008" v="264"/>
          <ac:spMkLst>
            <pc:docMk/>
            <pc:sldMk cId="3533740344" sldId="338"/>
            <ac:spMk id="7" creationId="{7418A1E0-91B2-4EF6-816A-77A21B0A2EC6}"/>
          </ac:spMkLst>
        </pc:spChg>
        <pc:spChg chg="add mod">
          <ac:chgData name="Konstantin Vasiljev" userId="1fca6f39-f797-4037-a1e2-b01a674d22af" providerId="ADAL" clId="{ADC45F28-E0E9-499D-8E83-1A1FB351DB69}" dt="2022-11-20T16:49:57.137" v="262" actId="1076"/>
          <ac:spMkLst>
            <pc:docMk/>
            <pc:sldMk cId="3533740344" sldId="338"/>
            <ac:spMk id="9" creationId="{292F617E-80AC-4BCE-BC94-00F9FFC65BAE}"/>
          </ac:spMkLst>
        </pc:spChg>
        <pc:spChg chg="add mod">
          <ac:chgData name="Konstantin Vasiljev" userId="1fca6f39-f797-4037-a1e2-b01a674d22af" providerId="ADAL" clId="{ADC45F28-E0E9-499D-8E83-1A1FB351DB69}" dt="2022-11-20T16:52:46.649" v="284" actId="1076"/>
          <ac:spMkLst>
            <pc:docMk/>
            <pc:sldMk cId="3533740344" sldId="338"/>
            <ac:spMk id="11" creationId="{2D9B4180-73B8-4C04-A8AC-219508AC2AA9}"/>
          </ac:spMkLst>
        </pc:spChg>
        <pc:picChg chg="del">
          <ac:chgData name="Konstantin Vasiljev" userId="1fca6f39-f797-4037-a1e2-b01a674d22af" providerId="ADAL" clId="{ADC45F28-E0E9-499D-8E83-1A1FB351DB69}" dt="2022-11-20T16:48:26.412" v="248" actId="478"/>
          <ac:picMkLst>
            <pc:docMk/>
            <pc:sldMk cId="3533740344" sldId="338"/>
            <ac:picMk id="8" creationId="{832E425A-D4C3-4243-9BA9-7A220EAD818E}"/>
          </ac:picMkLst>
        </pc:picChg>
        <pc:picChg chg="add mod">
          <ac:chgData name="Konstantin Vasiljev" userId="1fca6f39-f797-4037-a1e2-b01a674d22af" providerId="ADAL" clId="{ADC45F28-E0E9-499D-8E83-1A1FB351DB69}" dt="2022-11-20T16:50:53.668" v="269" actId="1076"/>
          <ac:picMkLst>
            <pc:docMk/>
            <pc:sldMk cId="3533740344" sldId="338"/>
            <ac:picMk id="10" creationId="{4AC22485-DF62-480A-9AC9-7CE34242DA53}"/>
          </ac:picMkLst>
        </pc:picChg>
      </pc:sldChg>
      <pc:sldChg chg="addSp modSp">
        <pc:chgData name="Konstantin Vasiljev" userId="1fca6f39-f797-4037-a1e2-b01a674d22af" providerId="ADAL" clId="{ADC45F28-E0E9-499D-8E83-1A1FB351DB69}" dt="2022-11-20T16:48:59.211" v="251"/>
        <pc:sldMkLst>
          <pc:docMk/>
          <pc:sldMk cId="2921333714" sldId="339"/>
        </pc:sldMkLst>
        <pc:spChg chg="add">
          <ac:chgData name="Konstantin Vasiljev" userId="1fca6f39-f797-4037-a1e2-b01a674d22af" providerId="ADAL" clId="{ADC45F28-E0E9-499D-8E83-1A1FB351DB69}" dt="2022-11-20T16:48:59.211" v="251"/>
          <ac:spMkLst>
            <pc:docMk/>
            <pc:sldMk cId="2921333714" sldId="339"/>
            <ac:spMk id="9" creationId="{435637D8-6DCC-4F39-9CAB-13EC2BFF3EF7}"/>
          </ac:spMkLst>
        </pc:spChg>
        <pc:spChg chg="mod">
          <ac:chgData name="Konstantin Vasiljev" userId="1fca6f39-f797-4037-a1e2-b01a674d22af" providerId="ADAL" clId="{ADC45F28-E0E9-499D-8E83-1A1FB351DB69}" dt="2022-11-20T16:36:50.146" v="247" actId="1076"/>
          <ac:spMkLst>
            <pc:docMk/>
            <pc:sldMk cId="2921333714" sldId="339"/>
            <ac:spMk id="10" creationId="{2BC45DCD-BB2E-0E4D-B5EC-7EBF54F76932}"/>
          </ac:spMkLst>
        </pc:spChg>
      </pc:sldChg>
      <pc:sldChg chg="addSp modSp">
        <pc:chgData name="Konstantin Vasiljev" userId="1fca6f39-f797-4037-a1e2-b01a674d22af" providerId="ADAL" clId="{ADC45F28-E0E9-499D-8E83-1A1FB351DB69}" dt="2022-11-19T07:54:30.434" v="24" actId="1076"/>
        <pc:sldMkLst>
          <pc:docMk/>
          <pc:sldMk cId="3683900398" sldId="340"/>
        </pc:sldMkLst>
        <pc:spChg chg="add mod">
          <ac:chgData name="Konstantin Vasiljev" userId="1fca6f39-f797-4037-a1e2-b01a674d22af" providerId="ADAL" clId="{ADC45F28-E0E9-499D-8E83-1A1FB351DB69}" dt="2022-11-19T07:54:30.434" v="24" actId="1076"/>
          <ac:spMkLst>
            <pc:docMk/>
            <pc:sldMk cId="3683900398" sldId="340"/>
            <ac:spMk id="12" creationId="{8A2E3DD5-CF5B-4D32-A358-DDD46010EA00}"/>
          </ac:spMkLst>
        </pc:spChg>
      </pc:sldChg>
      <pc:sldChg chg="addSp modSp">
        <pc:chgData name="Konstantin Vasiljev" userId="1fca6f39-f797-4037-a1e2-b01a674d22af" providerId="ADAL" clId="{ADC45F28-E0E9-499D-8E83-1A1FB351DB69}" dt="2022-11-20T18:03:36.045" v="393"/>
        <pc:sldMkLst>
          <pc:docMk/>
          <pc:sldMk cId="4284260876" sldId="341"/>
        </pc:sldMkLst>
        <pc:spChg chg="mod">
          <ac:chgData name="Konstantin Vasiljev" userId="1fca6f39-f797-4037-a1e2-b01a674d22af" providerId="ADAL" clId="{ADC45F28-E0E9-499D-8E83-1A1FB351DB69}" dt="2022-11-20T18:03:12.296" v="392" actId="20577"/>
          <ac:spMkLst>
            <pc:docMk/>
            <pc:sldMk cId="4284260876" sldId="341"/>
            <ac:spMk id="10" creationId="{A5DAF724-0A20-4026-B322-163756D847C2}"/>
          </ac:spMkLst>
        </pc:spChg>
        <pc:spChg chg="add">
          <ac:chgData name="Konstantin Vasiljev" userId="1fca6f39-f797-4037-a1e2-b01a674d22af" providerId="ADAL" clId="{ADC45F28-E0E9-499D-8E83-1A1FB351DB69}" dt="2022-11-19T07:54:33.310" v="25"/>
          <ac:spMkLst>
            <pc:docMk/>
            <pc:sldMk cId="4284260876" sldId="341"/>
            <ac:spMk id="13" creationId="{114CDF79-810B-49B0-8A1A-E064C2D8EF56}"/>
          </ac:spMkLst>
        </pc:spChg>
        <pc:graphicFrameChg chg="mod">
          <ac:chgData name="Konstantin Vasiljev" userId="1fca6f39-f797-4037-a1e2-b01a674d22af" providerId="ADAL" clId="{ADC45F28-E0E9-499D-8E83-1A1FB351DB69}" dt="2022-11-20T18:03:36.045" v="393"/>
          <ac:graphicFrameMkLst>
            <pc:docMk/>
            <pc:sldMk cId="4284260876" sldId="341"/>
            <ac:graphicFrameMk id="12" creationId="{D6554F21-4F20-CE43-8D36-F4D97F6D59D8}"/>
          </ac:graphicFrameMkLst>
        </pc:graphicFrameChg>
      </pc:sldChg>
      <pc:sldChg chg="addSp delSp modSp add">
        <pc:chgData name="Konstantin Vasiljev" userId="1fca6f39-f797-4037-a1e2-b01a674d22af" providerId="ADAL" clId="{ADC45F28-E0E9-499D-8E83-1A1FB351DB69}" dt="2022-11-19T08:24:14.683" v="59" actId="5793"/>
        <pc:sldMkLst>
          <pc:docMk/>
          <pc:sldMk cId="2920758526" sldId="342"/>
        </pc:sldMkLst>
        <pc:spChg chg="mod">
          <ac:chgData name="Konstantin Vasiljev" userId="1fca6f39-f797-4037-a1e2-b01a674d22af" providerId="ADAL" clId="{ADC45F28-E0E9-499D-8E83-1A1FB351DB69}" dt="2022-11-19T08:01:50.685" v="39"/>
          <ac:spMkLst>
            <pc:docMk/>
            <pc:sldMk cId="2920758526" sldId="342"/>
            <ac:spMk id="10" creationId="{A5DAF724-0A20-4026-B322-163756D847C2}"/>
          </ac:spMkLst>
        </pc:spChg>
        <pc:spChg chg="mod">
          <ac:chgData name="Konstantin Vasiljev" userId="1fca6f39-f797-4037-a1e2-b01a674d22af" providerId="ADAL" clId="{ADC45F28-E0E9-499D-8E83-1A1FB351DB69}" dt="2022-11-19T08:24:14.683" v="59" actId="5793"/>
          <ac:spMkLst>
            <pc:docMk/>
            <pc:sldMk cId="2920758526" sldId="342"/>
            <ac:spMk id="11" creationId="{748D3BFF-E6AB-4F92-A0B1-8B5A200037B8}"/>
          </ac:spMkLst>
        </pc:spChg>
        <pc:graphicFrameChg chg="del">
          <ac:chgData name="Konstantin Vasiljev" userId="1fca6f39-f797-4037-a1e2-b01a674d22af" providerId="ADAL" clId="{ADC45F28-E0E9-499D-8E83-1A1FB351DB69}" dt="2022-11-19T07:59:13.750" v="32" actId="478"/>
          <ac:graphicFrameMkLst>
            <pc:docMk/>
            <pc:sldMk cId="2920758526" sldId="342"/>
            <ac:graphicFrameMk id="12" creationId="{D6554F21-4F20-CE43-8D36-F4D97F6D59D8}"/>
          </ac:graphicFrameMkLst>
        </pc:graphicFrameChg>
        <pc:picChg chg="add del">
          <ac:chgData name="Konstantin Vasiljev" userId="1fca6f39-f797-4037-a1e2-b01a674d22af" providerId="ADAL" clId="{ADC45F28-E0E9-499D-8E83-1A1FB351DB69}" dt="2022-11-19T07:59:22.125" v="34" actId="478"/>
          <ac:picMkLst>
            <pc:docMk/>
            <pc:sldMk cId="2920758526" sldId="342"/>
            <ac:picMk id="7" creationId="{CE1B1588-41A7-4A41-853F-292997634943}"/>
          </ac:picMkLst>
        </pc:picChg>
        <pc:picChg chg="add mod">
          <ac:chgData name="Konstantin Vasiljev" userId="1fca6f39-f797-4037-a1e2-b01a674d22af" providerId="ADAL" clId="{ADC45F28-E0E9-499D-8E83-1A1FB351DB69}" dt="2022-11-19T08:17:39.116" v="40" actId="1076"/>
          <ac:picMkLst>
            <pc:docMk/>
            <pc:sldMk cId="2920758526" sldId="342"/>
            <ac:picMk id="8" creationId="{FE2DAE43-D58E-4E19-804A-211B96DDAFAE}"/>
          </ac:picMkLst>
        </pc:picChg>
      </pc:sldChg>
      <pc:sldChg chg="addSp delSp modSp add">
        <pc:chgData name="Konstantin Vasiljev" userId="1fca6f39-f797-4037-a1e2-b01a674d22af" providerId="ADAL" clId="{ADC45F28-E0E9-499D-8E83-1A1FB351DB69}" dt="2022-11-20T16:31:12.781" v="223" actId="20577"/>
        <pc:sldMkLst>
          <pc:docMk/>
          <pc:sldMk cId="2946429222" sldId="343"/>
        </pc:sldMkLst>
        <pc:spChg chg="add del mod">
          <ac:chgData name="Konstantin Vasiljev" userId="1fca6f39-f797-4037-a1e2-b01a674d22af" providerId="ADAL" clId="{ADC45F28-E0E9-499D-8E83-1A1FB351DB69}" dt="2022-11-20T16:28:40.850" v="187" actId="478"/>
          <ac:spMkLst>
            <pc:docMk/>
            <pc:sldMk cId="2946429222" sldId="343"/>
            <ac:spMk id="7" creationId="{E713F02C-7FB4-4FB6-9182-36D8E1D8722B}"/>
          </ac:spMkLst>
        </pc:spChg>
        <pc:spChg chg="mod">
          <ac:chgData name="Konstantin Vasiljev" userId="1fca6f39-f797-4037-a1e2-b01a674d22af" providerId="ADAL" clId="{ADC45F28-E0E9-499D-8E83-1A1FB351DB69}" dt="2022-11-20T16:12:57.215" v="184"/>
          <ac:spMkLst>
            <pc:docMk/>
            <pc:sldMk cId="2946429222" sldId="343"/>
            <ac:spMk id="10" creationId="{A5DAF724-0A20-4026-B322-163756D847C2}"/>
          </ac:spMkLst>
        </pc:spChg>
        <pc:spChg chg="mod">
          <ac:chgData name="Konstantin Vasiljev" userId="1fca6f39-f797-4037-a1e2-b01a674d22af" providerId="ADAL" clId="{ADC45F28-E0E9-499D-8E83-1A1FB351DB69}" dt="2022-11-20T16:31:12.781" v="223" actId="20577"/>
          <ac:spMkLst>
            <pc:docMk/>
            <pc:sldMk cId="2946429222" sldId="343"/>
            <ac:spMk id="13" creationId="{114CDF79-810B-49B0-8A1A-E064C2D8EF56}"/>
          </ac:spMkLst>
        </pc:spChg>
        <pc:spChg chg="add mod">
          <ac:chgData name="Konstantin Vasiljev" userId="1fca6f39-f797-4037-a1e2-b01a674d22af" providerId="ADAL" clId="{ADC45F28-E0E9-499D-8E83-1A1FB351DB69}" dt="2022-11-20T16:30:38.002" v="216" actId="113"/>
          <ac:spMkLst>
            <pc:docMk/>
            <pc:sldMk cId="2946429222" sldId="343"/>
            <ac:spMk id="14" creationId="{25912696-3CB6-4F2E-BE4E-96E607150D0C}"/>
          </ac:spMkLst>
        </pc:spChg>
        <pc:graphicFrameChg chg="del">
          <ac:chgData name="Konstantin Vasiljev" userId="1fca6f39-f797-4037-a1e2-b01a674d22af" providerId="ADAL" clId="{ADC45F28-E0E9-499D-8E83-1A1FB351DB69}" dt="2022-11-20T16:11:36.930" v="161" actId="478"/>
          <ac:graphicFrameMkLst>
            <pc:docMk/>
            <pc:sldMk cId="2946429222" sldId="343"/>
            <ac:graphicFrameMk id="12" creationId="{D6554F21-4F20-CE43-8D36-F4D97F6D59D8}"/>
          </ac:graphicFrameMkLst>
        </pc:graphicFrameChg>
      </pc:sldChg>
      <pc:sldChg chg="addSp delSp modSp add del">
        <pc:chgData name="Konstantin Vasiljev" userId="1fca6f39-f797-4037-a1e2-b01a674d22af" providerId="ADAL" clId="{ADC45F28-E0E9-499D-8E83-1A1FB351DB69}" dt="2022-11-20T17:22:56.817" v="332" actId="2696"/>
        <pc:sldMkLst>
          <pc:docMk/>
          <pc:sldMk cId="3327951423" sldId="344"/>
        </pc:sldMkLst>
        <pc:spChg chg="mod">
          <ac:chgData name="Konstantin Vasiljev" userId="1fca6f39-f797-4037-a1e2-b01a674d22af" providerId="ADAL" clId="{ADC45F28-E0E9-499D-8E83-1A1FB351DB69}" dt="2022-11-20T17:11:34.428" v="296" actId="20577"/>
          <ac:spMkLst>
            <pc:docMk/>
            <pc:sldMk cId="3327951423" sldId="344"/>
            <ac:spMk id="9" creationId="{D35D608C-181D-465D-904F-FBB43C9F053F}"/>
          </ac:spMkLst>
        </pc:spChg>
        <pc:spChg chg="del">
          <ac:chgData name="Konstantin Vasiljev" userId="1fca6f39-f797-4037-a1e2-b01a674d22af" providerId="ADAL" clId="{ADC45F28-E0E9-499D-8E83-1A1FB351DB69}" dt="2022-11-20T17:11:16.380" v="293" actId="478"/>
          <ac:spMkLst>
            <pc:docMk/>
            <pc:sldMk cId="3327951423" sldId="344"/>
            <ac:spMk id="10" creationId="{A5DAF724-0A20-4026-B322-163756D847C2}"/>
          </ac:spMkLst>
        </pc:spChg>
        <pc:graphicFrameChg chg="del">
          <ac:chgData name="Konstantin Vasiljev" userId="1fca6f39-f797-4037-a1e2-b01a674d22af" providerId="ADAL" clId="{ADC45F28-E0E9-499D-8E83-1A1FB351DB69}" dt="2022-11-20T17:11:06.428" v="291" actId="478"/>
          <ac:graphicFrameMkLst>
            <pc:docMk/>
            <pc:sldMk cId="3327951423" sldId="344"/>
            <ac:graphicFrameMk id="8" creationId="{4E8F9425-1CF8-0B47-AD90-ECA425984942}"/>
          </ac:graphicFrameMkLst>
        </pc:graphicFrameChg>
        <pc:picChg chg="add mod">
          <ac:chgData name="Konstantin Vasiljev" userId="1fca6f39-f797-4037-a1e2-b01a674d22af" providerId="ADAL" clId="{ADC45F28-E0E9-499D-8E83-1A1FB351DB69}" dt="2022-11-20T17:11:19.248" v="294" actId="1076"/>
          <ac:picMkLst>
            <pc:docMk/>
            <pc:sldMk cId="3327951423" sldId="344"/>
            <ac:picMk id="7" creationId="{6662DBD8-9B54-4D48-A905-A93C28598E3D}"/>
          </ac:picMkLst>
        </pc:picChg>
      </pc:sldChg>
      <pc:sldChg chg="addSp delSp modSp add">
        <pc:chgData name="Konstantin Vasiljev" userId="1fca6f39-f797-4037-a1e2-b01a674d22af" providerId="ADAL" clId="{ADC45F28-E0E9-499D-8E83-1A1FB351DB69}" dt="2022-11-20T17:21:34.081" v="323" actId="20577"/>
        <pc:sldMkLst>
          <pc:docMk/>
          <pc:sldMk cId="3766797884" sldId="345"/>
        </pc:sldMkLst>
        <pc:spChg chg="mod">
          <ac:chgData name="Konstantin Vasiljev" userId="1fca6f39-f797-4037-a1e2-b01a674d22af" providerId="ADAL" clId="{ADC45F28-E0E9-499D-8E83-1A1FB351DB69}" dt="2022-11-20T17:21:34.081" v="323" actId="20577"/>
          <ac:spMkLst>
            <pc:docMk/>
            <pc:sldMk cId="3766797884" sldId="345"/>
            <ac:spMk id="9" creationId="{D35D608C-181D-465D-904F-FBB43C9F053F}"/>
          </ac:spMkLst>
        </pc:spChg>
        <pc:spChg chg="add mod">
          <ac:chgData name="Konstantin Vasiljev" userId="1fca6f39-f797-4037-a1e2-b01a674d22af" providerId="ADAL" clId="{ADC45F28-E0E9-499D-8E83-1A1FB351DB69}" dt="2022-11-20T17:21:08.071" v="321"/>
          <ac:spMkLst>
            <pc:docMk/>
            <pc:sldMk cId="3766797884" sldId="345"/>
            <ac:spMk id="10" creationId="{1BCD8EB9-841B-4221-B87C-462B7344ECE4}"/>
          </ac:spMkLst>
        </pc:spChg>
        <pc:picChg chg="del">
          <ac:chgData name="Konstantin Vasiljev" userId="1fca6f39-f797-4037-a1e2-b01a674d22af" providerId="ADAL" clId="{ADC45F28-E0E9-499D-8E83-1A1FB351DB69}" dt="2022-11-20T17:15:11.323" v="298" actId="478"/>
          <ac:picMkLst>
            <pc:docMk/>
            <pc:sldMk cId="3766797884" sldId="345"/>
            <ac:picMk id="7" creationId="{6662DBD8-9B54-4D48-A905-A93C28598E3D}"/>
          </ac:picMkLst>
        </pc:picChg>
        <pc:picChg chg="add del mod">
          <ac:chgData name="Konstantin Vasiljev" userId="1fca6f39-f797-4037-a1e2-b01a674d22af" providerId="ADAL" clId="{ADC45F28-E0E9-499D-8E83-1A1FB351DB69}" dt="2022-11-20T17:20:49.940" v="318" actId="478"/>
          <ac:picMkLst>
            <pc:docMk/>
            <pc:sldMk cId="3766797884" sldId="345"/>
            <ac:picMk id="8" creationId="{D71B7667-1C55-47C3-B71A-1638B5BF4FEF}"/>
          </ac:picMkLst>
        </pc:picChg>
        <pc:picChg chg="add">
          <ac:chgData name="Konstantin Vasiljev" userId="1fca6f39-f797-4037-a1e2-b01a674d22af" providerId="ADAL" clId="{ADC45F28-E0E9-499D-8E83-1A1FB351DB69}" dt="2022-11-20T17:20:51.189" v="319"/>
          <ac:picMkLst>
            <pc:docMk/>
            <pc:sldMk cId="3766797884" sldId="345"/>
            <ac:picMk id="11" creationId="{7A78E71D-C361-40C0-86C8-F66C19564D4E}"/>
          </ac:picMkLst>
        </pc:picChg>
      </pc:sldChg>
      <pc:sldChg chg="addSp delSp modSp add">
        <pc:chgData name="Konstantin Vasiljev" userId="1fca6f39-f797-4037-a1e2-b01a674d22af" providerId="ADAL" clId="{ADC45F28-E0E9-499D-8E83-1A1FB351DB69}" dt="2022-11-20T17:22:41.505" v="331" actId="478"/>
        <pc:sldMkLst>
          <pc:docMk/>
          <pc:sldMk cId="83801621" sldId="346"/>
        </pc:sldMkLst>
        <pc:picChg chg="add del mod">
          <ac:chgData name="Konstantin Vasiljev" userId="1fca6f39-f797-4037-a1e2-b01a674d22af" providerId="ADAL" clId="{ADC45F28-E0E9-499D-8E83-1A1FB351DB69}" dt="2022-11-20T17:22:40.342" v="330"/>
          <ac:picMkLst>
            <pc:docMk/>
            <pc:sldMk cId="83801621" sldId="346"/>
            <ac:picMk id="7" creationId="{B77621A5-030B-4B61-950C-7DA1CC764941}"/>
          </ac:picMkLst>
        </pc:picChg>
        <pc:picChg chg="add del">
          <ac:chgData name="Konstantin Vasiljev" userId="1fca6f39-f797-4037-a1e2-b01a674d22af" providerId="ADAL" clId="{ADC45F28-E0E9-499D-8E83-1A1FB351DB69}" dt="2022-11-20T17:22:41.505" v="331" actId="478"/>
          <ac:picMkLst>
            <pc:docMk/>
            <pc:sldMk cId="83801621" sldId="346"/>
            <ac:picMk id="8" creationId="{D71B7667-1C55-47C3-B71A-1638B5BF4FEF}"/>
          </ac:picMkLst>
        </pc:picChg>
      </pc:sldChg>
      <pc:sldChg chg="addSp delSp modSp add ord">
        <pc:chgData name="Konstantin Vasiljev" userId="1fca6f39-f797-4037-a1e2-b01a674d22af" providerId="ADAL" clId="{ADC45F28-E0E9-499D-8E83-1A1FB351DB69}" dt="2022-11-20T18:04:05.397" v="394"/>
        <pc:sldMkLst>
          <pc:docMk/>
          <pc:sldMk cId="109485595" sldId="347"/>
        </pc:sldMkLst>
        <pc:spChg chg="del mod">
          <ac:chgData name="Konstantin Vasiljev" userId="1fca6f39-f797-4037-a1e2-b01a674d22af" providerId="ADAL" clId="{ADC45F28-E0E9-499D-8E83-1A1FB351DB69}" dt="2022-11-20T17:46:28.202" v="340" actId="478"/>
          <ac:spMkLst>
            <pc:docMk/>
            <pc:sldMk cId="109485595" sldId="347"/>
            <ac:spMk id="10" creationId="{A5DAF724-0A20-4026-B322-163756D847C2}"/>
          </ac:spMkLst>
        </pc:spChg>
        <pc:spChg chg="mod">
          <ac:chgData name="Konstantin Vasiljev" userId="1fca6f39-f797-4037-a1e2-b01a674d22af" providerId="ADAL" clId="{ADC45F28-E0E9-499D-8E83-1A1FB351DB69}" dt="2022-11-20T17:59:52.669" v="372" actId="20577"/>
          <ac:spMkLst>
            <pc:docMk/>
            <pc:sldMk cId="109485595" sldId="347"/>
            <ac:spMk id="13" creationId="{114CDF79-810B-49B0-8A1A-E064C2D8EF56}"/>
          </ac:spMkLst>
        </pc:spChg>
        <pc:spChg chg="mod">
          <ac:chgData name="Konstantin Vasiljev" userId="1fca6f39-f797-4037-a1e2-b01a674d22af" providerId="ADAL" clId="{ADC45F28-E0E9-499D-8E83-1A1FB351DB69}" dt="2022-11-20T17:45:38.530" v="334" actId="20577"/>
          <ac:spMkLst>
            <pc:docMk/>
            <pc:sldMk cId="109485595" sldId="347"/>
            <ac:spMk id="14" creationId="{25912696-3CB6-4F2E-BE4E-96E607150D0C}"/>
          </ac:spMkLst>
        </pc:spChg>
        <pc:picChg chg="add mod">
          <ac:chgData name="Konstantin Vasiljev" userId="1fca6f39-f797-4037-a1e2-b01a674d22af" providerId="ADAL" clId="{ADC45F28-E0E9-499D-8E83-1A1FB351DB69}" dt="2022-11-20T17:46:37.568" v="342" actId="1076"/>
          <ac:picMkLst>
            <pc:docMk/>
            <pc:sldMk cId="109485595" sldId="347"/>
            <ac:picMk id="7" creationId="{114A44EC-F48F-4371-91C4-6960C85BF63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41288" y="766763"/>
            <a:ext cx="6821487" cy="3838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860687"/>
            <a:ext cx="5681980" cy="4604861"/>
          </a:xfrm>
          <a:prstGeom prst="rect">
            <a:avLst/>
          </a:prstGeom>
          <a:noFill/>
          <a:ln>
            <a:noFill/>
          </a:ln>
        </p:spPr>
        <p:txBody>
          <a:bodyPr spcFirstLastPara="1" wrap="square" lIns="99041" tIns="99041" rIns="99041" bIns="99041"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5208885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11FC0EFA-CBD5-4CD1-BA8E-D2F1F0D55FBB}" type="datetime1">
              <a:rPr lang="ru-RU" smtClean="0">
                <a:solidFill>
                  <a:prstClr val="black">
                    <a:tint val="75000"/>
                  </a:prstClr>
                </a:solidFill>
              </a:rPr>
              <a:t>20.11.2022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DDA3638-614F-4B2E-9369-0D88036F74AC}"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05863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9003654-720E-41AB-90F4-B8A1F19EEA87}" type="datetime1">
              <a:rPr lang="ru-RU" smtClean="0">
                <a:solidFill>
                  <a:prstClr val="black">
                    <a:tint val="75000"/>
                  </a:prstClr>
                </a:solidFill>
              </a:rPr>
              <a:t>20.11.2022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DDA3638-614F-4B2E-9369-0D88036F74AC}"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64861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A1A3A18-80F4-46AF-BFB6-CDEF06A59762}" type="datetime1">
              <a:rPr lang="ru-RU" smtClean="0">
                <a:solidFill>
                  <a:prstClr val="black">
                    <a:tint val="75000"/>
                  </a:prstClr>
                </a:solidFill>
              </a:rPr>
              <a:t>20.11.2022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DDA3638-614F-4B2E-9369-0D88036F74AC}"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93744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F24BC7E-3AA9-42C5-9C90-8A57DA7F7418}" type="datetime1">
              <a:rPr lang="ru-RU" smtClean="0">
                <a:solidFill>
                  <a:prstClr val="black">
                    <a:tint val="75000"/>
                  </a:prstClr>
                </a:solidFill>
              </a:rPr>
              <a:t>20.11.2022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DDA3638-614F-4B2E-9369-0D88036F74AC}"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82057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697CBFA-5A93-42E6-A508-17105BEB6935}" type="datetime1">
              <a:rPr lang="ru-RU" smtClean="0">
                <a:solidFill>
                  <a:prstClr val="black">
                    <a:tint val="75000"/>
                  </a:prstClr>
                </a:solidFill>
              </a:rPr>
              <a:t>20.11.2022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DDA3638-614F-4B2E-9369-0D88036F74AC}"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60192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2840A6E-589A-4351-92F1-839270591030}" type="datetime1">
              <a:rPr lang="ru-RU" smtClean="0">
                <a:solidFill>
                  <a:prstClr val="black">
                    <a:tint val="75000"/>
                  </a:prstClr>
                </a:solidFill>
              </a:rPr>
              <a:t>20.11.2022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DDA3638-614F-4B2E-9369-0D88036F74AC}"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17614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1848E7B7-6894-42C1-BC59-4DDACA346433}" type="datetime1">
              <a:rPr lang="ru-RU" smtClean="0">
                <a:solidFill>
                  <a:prstClr val="black">
                    <a:tint val="75000"/>
                  </a:prstClr>
                </a:solidFill>
              </a:rPr>
              <a:t>20.11.2022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0DDA3638-614F-4B2E-9369-0D88036F74AC}"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19870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218B1BBE-1BB3-4942-BD7D-34115915D63B}" type="datetime1">
              <a:rPr lang="ru-RU" smtClean="0">
                <a:solidFill>
                  <a:prstClr val="black">
                    <a:tint val="75000"/>
                  </a:prstClr>
                </a:solidFill>
              </a:rPr>
              <a:t>20.11.2022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0DDA3638-614F-4B2E-9369-0D88036F74AC}"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119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43D3FF3-7959-4B8B-89F0-B8D1EA3B083B}" type="datetime1">
              <a:rPr lang="ru-RU" smtClean="0">
                <a:solidFill>
                  <a:prstClr val="black">
                    <a:tint val="75000"/>
                  </a:prstClr>
                </a:solidFill>
              </a:rPr>
              <a:t>20.11.2022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0DDA3638-614F-4B2E-9369-0D88036F74AC}"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70134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F824C179-3781-483D-B06B-13788D433163}" type="datetime1">
              <a:rPr lang="ru-RU" smtClean="0">
                <a:solidFill>
                  <a:prstClr val="black">
                    <a:tint val="75000"/>
                  </a:prstClr>
                </a:solidFill>
              </a:rPr>
              <a:t>20.11.2022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DDA3638-614F-4B2E-9369-0D88036F74AC}"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68888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10EE84CA-8394-4424-A203-38546C426808}" type="datetime1">
              <a:rPr lang="ru-RU" smtClean="0">
                <a:solidFill>
                  <a:prstClr val="black">
                    <a:tint val="75000"/>
                  </a:prstClr>
                </a:solidFill>
              </a:rPr>
              <a:t>20.11.2022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DDA3638-614F-4B2E-9369-0D88036F74AC}"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10341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6ADE50E4-89BC-416F-999C-CE8CF8A2D981}" type="datetime1">
              <a:rPr lang="ru-RU" kern="1200" smtClean="0">
                <a:solidFill>
                  <a:prstClr val="black">
                    <a:tint val="75000"/>
                  </a:prstClr>
                </a:solidFill>
                <a:latin typeface="Calibri"/>
                <a:ea typeface="+mn-ea"/>
                <a:cs typeface="+mn-cs"/>
              </a:rPr>
              <a:t>20.11.2022</a:t>
            </a:fld>
            <a:endParaRPr lang="ru-RU" kern="1200">
              <a:solidFill>
                <a:prstClr val="black">
                  <a:tint val="75000"/>
                </a:prstClr>
              </a:solidFill>
              <a:latin typeface="Calibri"/>
              <a:ea typeface="+mn-ea"/>
              <a:cs typeface="+mn-cs"/>
            </a:endParaRPr>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ru-RU" kern="1200">
              <a:solidFill>
                <a:prstClr val="black">
                  <a:tint val="75000"/>
                </a:prstClr>
              </a:solidFill>
              <a:latin typeface="Calibri"/>
              <a:ea typeface="+mn-ea"/>
              <a:cs typeface="+mn-cs"/>
            </a:endParaRPr>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0DDA3638-614F-4B2E-9369-0D88036F74AC}" type="slidenum">
              <a:rPr lang="ru-RU" kern="1200" smtClean="0">
                <a:solidFill>
                  <a:prstClr val="black">
                    <a:tint val="75000"/>
                  </a:prstClr>
                </a:solidFill>
                <a:latin typeface="Calibri"/>
                <a:ea typeface="+mn-ea"/>
                <a:cs typeface="+mn-cs"/>
              </a:rPr>
              <a:pPr>
                <a:buClrTx/>
                <a:buFontTx/>
                <a:buNone/>
              </a:pPr>
              <a:t>‹#›</a:t>
            </a:fld>
            <a:endParaRPr lang="ru-RU"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28531614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cbonds.com/"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cbonds.com/glossary"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bonds.com/"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cbonds.com/"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cbonds.com/"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cbonds.com/"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bonds.com/rankings/721/2507/"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bonds.com/rankings/archive/"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cbonds.com/"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cbonds.com/"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spglobal.com/spdji/en/indices/fixed-income/dow-jones-sukuk-index-ex-reinvestment/#overview"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cbonds.com/"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cbonds.com/"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mailto:kv@cbonds.com" TargetMode="External"/><Relationship Id="rId2" Type="http://schemas.openxmlformats.org/officeDocument/2006/relationships/hyperlink" Target="https://cbonds.com/" TargetMode="Externa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hyperlink" Target="https://cbonds.co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cbonds.co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cbonds.com/"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cbonds.com/"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cbonds.com/"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cbonds.com/"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араллелограмм 1"/>
          <p:cNvSpPr/>
          <p:nvPr/>
        </p:nvSpPr>
        <p:spPr>
          <a:xfrm>
            <a:off x="2771800" y="4867696"/>
            <a:ext cx="6372200" cy="267494"/>
          </a:xfrm>
          <a:custGeom>
            <a:avLst/>
            <a:gdLst>
              <a:gd name="connsiteX0" fmla="*/ 0 w 6696744"/>
              <a:gd name="connsiteY0" fmla="*/ 267494 h 267494"/>
              <a:gd name="connsiteX1" fmla="*/ 279143 w 6696744"/>
              <a:gd name="connsiteY1" fmla="*/ 0 h 267494"/>
              <a:gd name="connsiteX2" fmla="*/ 6696744 w 6696744"/>
              <a:gd name="connsiteY2" fmla="*/ 0 h 267494"/>
              <a:gd name="connsiteX3" fmla="*/ 6417601 w 6696744"/>
              <a:gd name="connsiteY3" fmla="*/ 267494 h 267494"/>
              <a:gd name="connsiteX4" fmla="*/ 0 w 6696744"/>
              <a:gd name="connsiteY4" fmla="*/ 267494 h 267494"/>
              <a:gd name="connsiteX0" fmla="*/ 0 w 6419158"/>
              <a:gd name="connsiteY0" fmla="*/ 267494 h 267494"/>
              <a:gd name="connsiteX1" fmla="*/ 279143 w 6419158"/>
              <a:gd name="connsiteY1" fmla="*/ 0 h 267494"/>
              <a:gd name="connsiteX2" fmla="*/ 6419158 w 6419158"/>
              <a:gd name="connsiteY2" fmla="*/ 5443 h 267494"/>
              <a:gd name="connsiteX3" fmla="*/ 6417601 w 6419158"/>
              <a:gd name="connsiteY3" fmla="*/ 267494 h 267494"/>
              <a:gd name="connsiteX4" fmla="*/ 0 w 6419158"/>
              <a:gd name="connsiteY4" fmla="*/ 267494 h 267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9158" h="267494">
                <a:moveTo>
                  <a:pt x="0" y="267494"/>
                </a:moveTo>
                <a:lnTo>
                  <a:pt x="279143" y="0"/>
                </a:lnTo>
                <a:lnTo>
                  <a:pt x="6419158" y="5443"/>
                </a:lnTo>
                <a:lnTo>
                  <a:pt x="6417601" y="267494"/>
                </a:lnTo>
                <a:lnTo>
                  <a:pt x="0" y="267494"/>
                </a:lnTo>
                <a:close/>
              </a:path>
            </a:pathLst>
          </a:custGeom>
          <a:solidFill>
            <a:srgbClr val="EE5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a typeface="Cambria" panose="02040503050406030204" pitchFamily="18" charset="0"/>
            </a:endParaRPr>
          </a:p>
        </p:txBody>
      </p:sp>
      <p:sp>
        <p:nvSpPr>
          <p:cNvPr id="3" name="Пятиугольник 2"/>
          <p:cNvSpPr/>
          <p:nvPr/>
        </p:nvSpPr>
        <p:spPr>
          <a:xfrm>
            <a:off x="0" y="4443585"/>
            <a:ext cx="2915816" cy="691605"/>
          </a:xfrm>
          <a:prstGeom prst="homePlate">
            <a:avLst/>
          </a:prstGeom>
          <a:solidFill>
            <a:schemeClr val="tx2"/>
          </a:solidFill>
          <a:ln w="25400" cap="flat" cmpd="sng" algn="ctr">
            <a:noFill/>
            <a:prstDash val="solid"/>
          </a:ln>
          <a:effectLst/>
        </p:spPr>
        <p:txBody>
          <a:bodyPr rtlCol="0" anchor="ctr"/>
          <a:lstStyle/>
          <a:p>
            <a:pPr lvl="0" algn="ctr">
              <a:buClrTx/>
              <a:defRPr/>
            </a:pPr>
            <a:endParaRPr lang="en-US" sz="2400" dirty="0">
              <a:solidFill>
                <a:srgbClr val="FFFFFF"/>
              </a:solidFill>
              <a:latin typeface="Century Gothic" panose="020B0502020202020204" pitchFamily="34" charset="0"/>
              <a:ea typeface="Cambria" panose="02040503050406030204" pitchFamily="18" charset="0"/>
              <a:cs typeface="+mn-cs"/>
            </a:endParaRPr>
          </a:p>
        </p:txBody>
      </p:sp>
      <p:sp>
        <p:nvSpPr>
          <p:cNvPr id="4" name="Прямоугольник 3"/>
          <p:cNvSpPr/>
          <p:nvPr/>
        </p:nvSpPr>
        <p:spPr>
          <a:xfrm>
            <a:off x="-11663" y="0"/>
            <a:ext cx="9155663" cy="2674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a typeface="Cambria" panose="02040503050406030204" pitchFamily="18" charset="0"/>
            </a:endParaRPr>
          </a:p>
        </p:txBody>
      </p:sp>
      <p:pic>
        <p:nvPicPr>
          <p:cNvPr id="6" name="Picture 6" descr="https://psv4.userapi.com/c856336/u176033110/docs/d12/595651a2d5bc/Reip7UwJcKqffG5acmbDdUkavpBepuBJoQS2wCd5.png?extra=Fm4LDUte-uJOR7Ukh0irFfS8IG0JUti-D_7JoYCLTqAy2gk-6nfziKObHHl3s_88HldyKQuzp9E1cycIbUeSu7l10oGgFtLDtpsRP2S1_qL7-2oPKEtXXw7UdMnmOGCsJ-stgX_3un2eYqtnSjd31Nxy"/>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 contrast="18000"/>
                    </a14:imgEffect>
                  </a14:imgLayer>
                </a14:imgProps>
              </a:ext>
              <a:ext uri="{28A0092B-C50C-407E-A947-70E740481C1C}">
                <a14:useLocalDpi xmlns:a14="http://schemas.microsoft.com/office/drawing/2010/main" val="0"/>
              </a:ext>
            </a:extLst>
          </a:blip>
          <a:srcRect/>
          <a:stretch>
            <a:fillRect/>
          </a:stretch>
        </p:blipFill>
        <p:spPr bwMode="auto">
          <a:xfrm>
            <a:off x="107504" y="341534"/>
            <a:ext cx="2241950" cy="47641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5" descr="Картинки по запросу care ratin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Century Gothic" panose="020B0502020202020204" pitchFamily="34" charset="0"/>
              <a:ea typeface="Cambria" panose="02040503050406030204" pitchFamily="18" charset="0"/>
            </a:endParaRPr>
          </a:p>
        </p:txBody>
      </p:sp>
      <p:sp>
        <p:nvSpPr>
          <p:cNvPr id="14" name="Rectangle 19">
            <a:extLst>
              <a:ext uri="{FF2B5EF4-FFF2-40B4-BE49-F238E27FC236}">
                <a16:creationId xmlns:a16="http://schemas.microsoft.com/office/drawing/2014/main" id="{86F71FD1-BCA0-4133-9B02-2E7A0BC244CB}"/>
              </a:ext>
            </a:extLst>
          </p:cNvPr>
          <p:cNvSpPr/>
          <p:nvPr/>
        </p:nvSpPr>
        <p:spPr>
          <a:xfrm>
            <a:off x="103357" y="1938890"/>
            <a:ext cx="3872617" cy="861774"/>
          </a:xfrm>
          <a:prstGeom prst="rect">
            <a:avLst/>
          </a:prstGeom>
        </p:spPr>
        <p:txBody>
          <a:bodyPr wrap="square">
            <a:spAutoFit/>
          </a:bodyPr>
          <a:lstStyle/>
          <a:p>
            <a:pPr algn="r"/>
            <a:r>
              <a:rPr lang="en" sz="2500" b="1" spc="-1" dirty="0">
                <a:solidFill>
                  <a:srgbClr val="000066"/>
                </a:solidFill>
                <a:latin typeface="Arial" panose="020B0604020202020204" pitchFamily="34" charset="0"/>
                <a:cs typeface="Arial" panose="020B0604020202020204" pitchFamily="34" charset="0"/>
              </a:rPr>
              <a:t>11th Global Islamic Microfinance Forum</a:t>
            </a:r>
            <a:endParaRPr lang="ru-RU" sz="2500" b="1" spc="-1" dirty="0">
              <a:solidFill>
                <a:srgbClr val="364165"/>
              </a:solidFill>
              <a:latin typeface="Arial" panose="020B0604020202020204" pitchFamily="34" charset="0"/>
              <a:cs typeface="Arial" panose="020B0604020202020204" pitchFamily="34" charset="0"/>
            </a:endParaRPr>
          </a:p>
        </p:txBody>
      </p:sp>
      <p:cxnSp>
        <p:nvCxnSpPr>
          <p:cNvPr id="15" name="Straight Connector 16">
            <a:extLst>
              <a:ext uri="{FF2B5EF4-FFF2-40B4-BE49-F238E27FC236}">
                <a16:creationId xmlns:a16="http://schemas.microsoft.com/office/drawing/2014/main" id="{5D920CC6-2BE6-4086-8C47-5AB34E4E2A77}"/>
              </a:ext>
            </a:extLst>
          </p:cNvPr>
          <p:cNvCxnSpPr/>
          <p:nvPr/>
        </p:nvCxnSpPr>
        <p:spPr>
          <a:xfrm>
            <a:off x="4211960" y="1485256"/>
            <a:ext cx="0" cy="2015412"/>
          </a:xfrm>
          <a:prstGeom prst="line">
            <a:avLst/>
          </a:prstGeom>
          <a:ln w="41275">
            <a:solidFill>
              <a:srgbClr val="364165"/>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FC9ABCF-6C53-4CBD-AE52-FCBD33540AA0}"/>
              </a:ext>
            </a:extLst>
          </p:cNvPr>
          <p:cNvSpPr txBox="1"/>
          <p:nvPr/>
        </p:nvSpPr>
        <p:spPr>
          <a:xfrm>
            <a:off x="4447947" y="1972181"/>
            <a:ext cx="4464493" cy="1200329"/>
          </a:xfrm>
          <a:prstGeom prst="rect">
            <a:avLst/>
          </a:prstGeom>
          <a:noFill/>
        </p:spPr>
        <p:txBody>
          <a:bodyPr wrap="square" rtlCol="0">
            <a:spAutoFit/>
          </a:bodyPr>
          <a:lstStyle/>
          <a:p>
            <a:pPr>
              <a:lnSpc>
                <a:spcPct val="80000"/>
              </a:lnSpc>
            </a:pPr>
            <a:r>
              <a:rPr lang="en" sz="3000" b="1" spc="117" dirty="0">
                <a:solidFill>
                  <a:srgbClr val="364165"/>
                </a:solidFill>
                <a:latin typeface="Arial" panose="020B0604020202020204" pitchFamily="34" charset="0"/>
                <a:cs typeface="Arial" panose="020B0604020202020204" pitchFamily="34" charset="0"/>
              </a:rPr>
              <a:t>Sukuk market: opportunities and trends</a:t>
            </a:r>
            <a:endParaRPr lang="ru-RU" sz="3000" dirty="0">
              <a:solidFill>
                <a:srgbClr val="364165"/>
              </a:solidFill>
              <a:latin typeface="Arial" panose="020B0604020202020204" pitchFamily="34" charset="0"/>
              <a:cs typeface="Arial" panose="020B0604020202020204" pitchFamily="34" charset="0"/>
            </a:endParaRPr>
          </a:p>
        </p:txBody>
      </p:sp>
      <p:sp>
        <p:nvSpPr>
          <p:cNvPr id="7" name="Номер слайда 6">
            <a:extLst>
              <a:ext uri="{FF2B5EF4-FFF2-40B4-BE49-F238E27FC236}">
                <a16:creationId xmlns:a16="http://schemas.microsoft.com/office/drawing/2014/main" id="{96DD159C-3716-4B59-92A5-D208025133FA}"/>
              </a:ext>
            </a:extLst>
          </p:cNvPr>
          <p:cNvSpPr>
            <a:spLocks noGrp="1"/>
          </p:cNvSpPr>
          <p:nvPr>
            <p:ph type="sldNum" sz="quarter" idx="12"/>
          </p:nvPr>
        </p:nvSpPr>
        <p:spPr/>
        <p:txBody>
          <a:bodyPr/>
          <a:lstStyle/>
          <a:p>
            <a:fld id="{0DDA3638-614F-4B2E-9369-0D88036F74AC}" type="slidenum">
              <a:rPr lang="ru-RU" smtClean="0">
                <a:solidFill>
                  <a:prstClr val="black">
                    <a:tint val="75000"/>
                  </a:prstClr>
                </a:solidFill>
              </a:rPr>
              <a:pPr/>
              <a:t>1</a:t>
            </a:fld>
            <a:endParaRPr lang="ru-RU">
              <a:solidFill>
                <a:prstClr val="black">
                  <a:tint val="75000"/>
                </a:prstClr>
              </a:solidFill>
            </a:endParaRPr>
          </a:p>
        </p:txBody>
      </p:sp>
      <p:sp>
        <p:nvSpPr>
          <p:cNvPr id="8" name="TextBox 7">
            <a:extLst>
              <a:ext uri="{FF2B5EF4-FFF2-40B4-BE49-F238E27FC236}">
                <a16:creationId xmlns:a16="http://schemas.microsoft.com/office/drawing/2014/main" id="{8466852A-2EBE-C34F-8DE6-265480FFE3F1}"/>
              </a:ext>
            </a:extLst>
          </p:cNvPr>
          <p:cNvSpPr txBox="1"/>
          <p:nvPr/>
        </p:nvSpPr>
        <p:spPr>
          <a:xfrm>
            <a:off x="3131840" y="4463717"/>
            <a:ext cx="2133918" cy="276999"/>
          </a:xfrm>
          <a:prstGeom prst="rect">
            <a:avLst/>
          </a:prstGeom>
          <a:noFill/>
        </p:spPr>
        <p:txBody>
          <a:bodyPr wrap="none" rtlCol="0">
            <a:spAutoFit/>
          </a:bodyPr>
          <a:lstStyle/>
          <a:p>
            <a:r>
              <a:rPr lang="en-US" sz="1200" dirty="0"/>
              <a:t>Source: </a:t>
            </a:r>
            <a:r>
              <a:rPr lang="en-US" sz="1200" dirty="0">
                <a:hlinkClick r:id="rId4"/>
              </a:rPr>
              <a:t>https://cbonds.com/</a:t>
            </a:r>
            <a:r>
              <a:rPr lang="en-US" sz="1200" dirty="0"/>
              <a:t> </a:t>
            </a:r>
            <a:endParaRPr lang="ru-RU" sz="1200" dirty="0"/>
          </a:p>
        </p:txBody>
      </p:sp>
    </p:spTree>
    <p:extLst>
      <p:ext uri="{BB962C8B-B14F-4D97-AF65-F5344CB8AC3E}">
        <p14:creationId xmlns:p14="http://schemas.microsoft.com/office/powerpoint/2010/main" val="2189717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араллелограмм 1"/>
          <p:cNvSpPr/>
          <p:nvPr/>
        </p:nvSpPr>
        <p:spPr>
          <a:xfrm>
            <a:off x="2771800" y="4876006"/>
            <a:ext cx="6372200" cy="267494"/>
          </a:xfrm>
          <a:custGeom>
            <a:avLst/>
            <a:gdLst>
              <a:gd name="connsiteX0" fmla="*/ 0 w 6696744"/>
              <a:gd name="connsiteY0" fmla="*/ 267494 h 267494"/>
              <a:gd name="connsiteX1" fmla="*/ 279143 w 6696744"/>
              <a:gd name="connsiteY1" fmla="*/ 0 h 267494"/>
              <a:gd name="connsiteX2" fmla="*/ 6696744 w 6696744"/>
              <a:gd name="connsiteY2" fmla="*/ 0 h 267494"/>
              <a:gd name="connsiteX3" fmla="*/ 6417601 w 6696744"/>
              <a:gd name="connsiteY3" fmla="*/ 267494 h 267494"/>
              <a:gd name="connsiteX4" fmla="*/ 0 w 6696744"/>
              <a:gd name="connsiteY4" fmla="*/ 267494 h 267494"/>
              <a:gd name="connsiteX0" fmla="*/ 0 w 6419158"/>
              <a:gd name="connsiteY0" fmla="*/ 267494 h 267494"/>
              <a:gd name="connsiteX1" fmla="*/ 279143 w 6419158"/>
              <a:gd name="connsiteY1" fmla="*/ 0 h 267494"/>
              <a:gd name="connsiteX2" fmla="*/ 6419158 w 6419158"/>
              <a:gd name="connsiteY2" fmla="*/ 5443 h 267494"/>
              <a:gd name="connsiteX3" fmla="*/ 6417601 w 6419158"/>
              <a:gd name="connsiteY3" fmla="*/ 267494 h 267494"/>
              <a:gd name="connsiteX4" fmla="*/ 0 w 6419158"/>
              <a:gd name="connsiteY4" fmla="*/ 267494 h 267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9158" h="267494">
                <a:moveTo>
                  <a:pt x="0" y="267494"/>
                </a:moveTo>
                <a:lnTo>
                  <a:pt x="279143" y="0"/>
                </a:lnTo>
                <a:lnTo>
                  <a:pt x="6419158" y="5443"/>
                </a:lnTo>
                <a:lnTo>
                  <a:pt x="6417601" y="267494"/>
                </a:lnTo>
                <a:lnTo>
                  <a:pt x="0" y="267494"/>
                </a:lnTo>
                <a:close/>
              </a:path>
            </a:pathLst>
          </a:custGeom>
          <a:solidFill>
            <a:srgbClr val="EE5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a typeface="Cambria" panose="02040503050406030204" pitchFamily="18" charset="0"/>
            </a:endParaRPr>
          </a:p>
        </p:txBody>
      </p:sp>
      <p:sp>
        <p:nvSpPr>
          <p:cNvPr id="3" name="Пятиугольник 2"/>
          <p:cNvSpPr/>
          <p:nvPr/>
        </p:nvSpPr>
        <p:spPr>
          <a:xfrm>
            <a:off x="0" y="4451895"/>
            <a:ext cx="2915816" cy="691605"/>
          </a:xfrm>
          <a:prstGeom prst="homePlate">
            <a:avLst/>
          </a:prstGeom>
          <a:solidFill>
            <a:schemeClr val="tx2"/>
          </a:solidFill>
          <a:ln w="25400" cap="flat" cmpd="sng" algn="ctr">
            <a:noFill/>
            <a:prstDash val="solid"/>
          </a:ln>
          <a:effectLst/>
        </p:spPr>
        <p:txBody>
          <a:bodyPr rtlCol="0" anchor="ctr"/>
          <a:lstStyle/>
          <a:p>
            <a:pPr lvl="0" algn="ctr">
              <a:buClrTx/>
              <a:defRPr/>
            </a:pPr>
            <a:endParaRPr lang="en-US" sz="2400" dirty="0">
              <a:solidFill>
                <a:srgbClr val="FFFFFF"/>
              </a:solidFill>
              <a:latin typeface="Century Gothic" panose="020B0502020202020204" pitchFamily="34" charset="0"/>
              <a:ea typeface="Cambria" panose="02040503050406030204" pitchFamily="18" charset="0"/>
              <a:cs typeface="+mn-cs"/>
            </a:endParaRPr>
          </a:p>
        </p:txBody>
      </p:sp>
      <p:sp>
        <p:nvSpPr>
          <p:cNvPr id="4" name="Прямоугольник 3"/>
          <p:cNvSpPr/>
          <p:nvPr/>
        </p:nvSpPr>
        <p:spPr>
          <a:xfrm>
            <a:off x="-11663" y="0"/>
            <a:ext cx="9155663" cy="2674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a typeface="Cambria" panose="02040503050406030204" pitchFamily="18" charset="0"/>
            </a:endParaRPr>
          </a:p>
        </p:txBody>
      </p:sp>
      <p:sp>
        <p:nvSpPr>
          <p:cNvPr id="5" name="AutoShape 5" descr="Картинки по запросу care ratin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Century Gothic" panose="020B0502020202020204" pitchFamily="34" charset="0"/>
              <a:ea typeface="Cambria" panose="02040503050406030204" pitchFamily="18" charset="0"/>
            </a:endParaRPr>
          </a:p>
        </p:txBody>
      </p:sp>
      <p:sp>
        <p:nvSpPr>
          <p:cNvPr id="10" name="Заголовок 1">
            <a:extLst>
              <a:ext uri="{FF2B5EF4-FFF2-40B4-BE49-F238E27FC236}">
                <a16:creationId xmlns:a16="http://schemas.microsoft.com/office/drawing/2014/main" id="{A5DAF724-0A20-4026-B322-163756D847C2}"/>
              </a:ext>
            </a:extLst>
          </p:cNvPr>
          <p:cNvSpPr txBox="1">
            <a:spLocks/>
          </p:cNvSpPr>
          <p:nvPr/>
        </p:nvSpPr>
        <p:spPr>
          <a:xfrm>
            <a:off x="0" y="248638"/>
            <a:ext cx="8424935" cy="5432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t>Glossary of types of Sukuk</a:t>
            </a:r>
            <a:endParaRPr lang="en" sz="2800" dirty="0"/>
          </a:p>
        </p:txBody>
      </p:sp>
      <p:sp>
        <p:nvSpPr>
          <p:cNvPr id="11" name="Объект 2">
            <a:extLst>
              <a:ext uri="{FF2B5EF4-FFF2-40B4-BE49-F238E27FC236}">
                <a16:creationId xmlns:a16="http://schemas.microsoft.com/office/drawing/2014/main" id="{748D3BFF-E6AB-4F92-A0B1-8B5A200037B8}"/>
              </a:ext>
            </a:extLst>
          </p:cNvPr>
          <p:cNvSpPr txBox="1">
            <a:spLocks/>
          </p:cNvSpPr>
          <p:nvPr/>
        </p:nvSpPr>
        <p:spPr>
          <a:xfrm>
            <a:off x="611560" y="1059582"/>
            <a:ext cx="7694240" cy="24775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sz="2000" dirty="0">
              <a:latin typeface="Arial" panose="020B0604020202020204" pitchFamily="34" charset="0"/>
              <a:cs typeface="Arial" panose="020B0604020202020204" pitchFamily="34" charset="0"/>
            </a:endParaRPr>
          </a:p>
        </p:txBody>
      </p:sp>
      <p:sp>
        <p:nvSpPr>
          <p:cNvPr id="6" name="Номер слайда 5">
            <a:extLst>
              <a:ext uri="{FF2B5EF4-FFF2-40B4-BE49-F238E27FC236}">
                <a16:creationId xmlns:a16="http://schemas.microsoft.com/office/drawing/2014/main" id="{36345AC9-0DDB-4715-B4D0-CECF320B18B8}"/>
              </a:ext>
            </a:extLst>
          </p:cNvPr>
          <p:cNvSpPr>
            <a:spLocks noGrp="1"/>
          </p:cNvSpPr>
          <p:nvPr>
            <p:ph type="sldNum" sz="quarter" idx="12"/>
          </p:nvPr>
        </p:nvSpPr>
        <p:spPr>
          <a:xfrm>
            <a:off x="6948264" y="4876006"/>
            <a:ext cx="2133600" cy="273844"/>
          </a:xfrm>
        </p:spPr>
        <p:txBody>
          <a:bodyPr/>
          <a:lstStyle/>
          <a:p>
            <a:fld id="{0DDA3638-614F-4B2E-9369-0D88036F74AC}" type="slidenum">
              <a:rPr lang="ru-RU" smtClean="0">
                <a:solidFill>
                  <a:prstClr val="black">
                    <a:tint val="75000"/>
                  </a:prstClr>
                </a:solidFill>
              </a:rPr>
              <a:pPr/>
              <a:t>10</a:t>
            </a:fld>
            <a:endParaRPr lang="ru-RU" dirty="0">
              <a:solidFill>
                <a:prstClr val="black">
                  <a:tint val="75000"/>
                </a:prstClr>
              </a:solidFill>
            </a:endParaRPr>
          </a:p>
        </p:txBody>
      </p:sp>
      <p:sp>
        <p:nvSpPr>
          <p:cNvPr id="13" name="TextBox 12">
            <a:extLst>
              <a:ext uri="{FF2B5EF4-FFF2-40B4-BE49-F238E27FC236}">
                <a16:creationId xmlns:a16="http://schemas.microsoft.com/office/drawing/2014/main" id="{114CDF79-810B-49B0-8A1A-E064C2D8EF56}"/>
              </a:ext>
            </a:extLst>
          </p:cNvPr>
          <p:cNvSpPr txBox="1"/>
          <p:nvPr/>
        </p:nvSpPr>
        <p:spPr>
          <a:xfrm>
            <a:off x="3059832" y="4879746"/>
            <a:ext cx="4019049" cy="276999"/>
          </a:xfrm>
          <a:prstGeom prst="rect">
            <a:avLst/>
          </a:prstGeom>
          <a:noFill/>
        </p:spPr>
        <p:txBody>
          <a:bodyPr wrap="none" rtlCol="0">
            <a:spAutoFit/>
          </a:bodyPr>
          <a:lstStyle/>
          <a:p>
            <a:r>
              <a:rPr lang="en-US" sz="1200" dirty="0"/>
              <a:t>For more details, see here: </a:t>
            </a:r>
            <a:r>
              <a:rPr lang="en-US" sz="1200" dirty="0">
                <a:hlinkClick r:id="rId2"/>
              </a:rPr>
              <a:t>https://cbonds.com/glossary</a:t>
            </a:r>
            <a:r>
              <a:rPr lang="ru-RU" sz="1200" dirty="0"/>
              <a:t> </a:t>
            </a:r>
          </a:p>
        </p:txBody>
      </p:sp>
      <p:sp>
        <p:nvSpPr>
          <p:cNvPr id="14" name="Объект 2">
            <a:extLst>
              <a:ext uri="{FF2B5EF4-FFF2-40B4-BE49-F238E27FC236}">
                <a16:creationId xmlns:a16="http://schemas.microsoft.com/office/drawing/2014/main" id="{25912696-3CB6-4F2E-BE4E-96E607150D0C}"/>
              </a:ext>
            </a:extLst>
          </p:cNvPr>
          <p:cNvSpPr txBox="1">
            <a:spLocks/>
          </p:cNvSpPr>
          <p:nvPr/>
        </p:nvSpPr>
        <p:spPr>
          <a:xfrm>
            <a:off x="100907" y="606762"/>
            <a:ext cx="8930521" cy="35058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err="1"/>
              <a:t>Murabaha</a:t>
            </a:r>
            <a:r>
              <a:rPr lang="en-US" sz="1200" dirty="0"/>
              <a:t> is the most popular Islamic financing instrument. The word </a:t>
            </a:r>
            <a:r>
              <a:rPr lang="en-US" sz="1200" dirty="0" err="1"/>
              <a:t>Murabaha</a:t>
            </a:r>
            <a:r>
              <a:rPr lang="en-US" sz="1200" dirty="0"/>
              <a:t> derives from the Arabic word </a:t>
            </a:r>
            <a:r>
              <a:rPr lang="en-US" sz="1200" dirty="0" err="1"/>
              <a:t>Ribh</a:t>
            </a:r>
            <a:r>
              <a:rPr lang="en-US" sz="1200" dirty="0"/>
              <a:t>, meaning profit. It is a sale contract in which the price of the commodity is determined, including an agreed profit margin, this margin can be seen as a payment for the services provided. </a:t>
            </a:r>
          </a:p>
          <a:p>
            <a:r>
              <a:rPr lang="en-US" sz="1200" b="1" dirty="0" err="1"/>
              <a:t>Ijara</a:t>
            </a:r>
            <a:r>
              <a:rPr lang="en-US" sz="1200" dirty="0"/>
              <a:t> is a form of sukuk derived from the </a:t>
            </a:r>
            <a:r>
              <a:rPr lang="en-US" sz="1200" dirty="0" err="1"/>
              <a:t>ijara</a:t>
            </a:r>
            <a:r>
              <a:rPr lang="en-US" sz="1200" dirty="0"/>
              <a:t> lease financing structure. </a:t>
            </a:r>
            <a:r>
              <a:rPr lang="en-US" sz="1200" dirty="0" err="1"/>
              <a:t>Ijara</a:t>
            </a:r>
            <a:r>
              <a:rPr lang="en-US" sz="1200" dirty="0"/>
              <a:t> is a form of lease agreement subject to which one party is entitled to dispose of predetermined benefits. These benefits are produced by the asset of the other party against payment. The </a:t>
            </a:r>
            <a:r>
              <a:rPr lang="en-US" sz="1200" dirty="0" err="1"/>
              <a:t>Ijara</a:t>
            </a:r>
            <a:r>
              <a:rPr lang="en-US" sz="1200" dirty="0"/>
              <a:t> agreement must follow two principles: the payment must not be an interest payment; no transfer of ownership takes place during the agreement term.</a:t>
            </a:r>
          </a:p>
          <a:p>
            <a:r>
              <a:rPr lang="en-US" sz="1200" b="1" dirty="0" err="1"/>
              <a:t>Wakala</a:t>
            </a:r>
            <a:r>
              <a:rPr lang="en-US" sz="1200" dirty="0"/>
              <a:t> is a form of sukuk that stems from the concept of a </a:t>
            </a:r>
            <a:r>
              <a:rPr lang="en-US" sz="1200" dirty="0" err="1"/>
              <a:t>wakala</a:t>
            </a:r>
            <a:r>
              <a:rPr lang="en-US" sz="1200" dirty="0"/>
              <a:t>, which means an arrangement whereby one party entrusts another party to act on its behalf. A </a:t>
            </a:r>
            <a:r>
              <a:rPr lang="en-US" sz="1200" dirty="0" err="1"/>
              <a:t>wakala</a:t>
            </a:r>
            <a:r>
              <a:rPr lang="en-US" sz="1200" dirty="0"/>
              <a:t> is akin to an agency agreement, which has a principal and an agent (manager). The principal (investor) appoints an agent to invest on its behalf.</a:t>
            </a:r>
          </a:p>
          <a:p>
            <a:r>
              <a:rPr lang="en-US" sz="1200" b="1" dirty="0" err="1"/>
              <a:t>Musharaka</a:t>
            </a:r>
            <a:r>
              <a:rPr lang="en-US" sz="1200" dirty="0"/>
              <a:t> is an Islamic mode of financing in the form of a partnership or a joint venture between two partners, “for example the bank and its customer”. Each party contributes to the capital of the partnership in equal or varying degrees.</a:t>
            </a:r>
          </a:p>
          <a:p>
            <a:r>
              <a:rPr lang="en-US" sz="1200" b="1" dirty="0" err="1"/>
              <a:t>Mudaraba</a:t>
            </a:r>
            <a:r>
              <a:rPr lang="en-US" sz="1200" dirty="0"/>
              <a:t> is one of the forms of investment in Islamic finance. At its core, </a:t>
            </a:r>
            <a:r>
              <a:rPr lang="en-US" sz="1200" dirty="0" err="1"/>
              <a:t>Mudaraba</a:t>
            </a:r>
            <a:r>
              <a:rPr lang="en-US" sz="1200" dirty="0"/>
              <a:t> is based on the partnership between wealthy and experienced people “capital and work”. So that the first party provides their money while the second party provides their expertise for the purpose of making a profit, which is divided between them in agreed rates.</a:t>
            </a:r>
          </a:p>
          <a:p>
            <a:r>
              <a:rPr lang="en-US" sz="1200" b="1" dirty="0" err="1"/>
              <a:t>Istisna</a:t>
            </a:r>
            <a:r>
              <a:rPr lang="en-US" sz="1200" dirty="0"/>
              <a:t> contract is a purchase contract for future delivery of an asset between two parties, one of whom (the manufacturer) submits a specific request with certain specifications to the other party (the buyer). In Arabic, </a:t>
            </a:r>
            <a:r>
              <a:rPr lang="en-US" sz="1200" dirty="0" err="1"/>
              <a:t>Istisna</a:t>
            </a:r>
            <a:r>
              <a:rPr lang="en-US" sz="1200" dirty="0"/>
              <a:t> means “asking someone to manufacture”.</a:t>
            </a:r>
          </a:p>
          <a:p>
            <a:r>
              <a:rPr lang="en-US" sz="1200" b="1" dirty="0" err="1"/>
              <a:t>Intifa’a</a:t>
            </a:r>
            <a:r>
              <a:rPr lang="en-US" sz="1200" dirty="0"/>
              <a:t>, i.e., utilization of an asset, without the right to dispose of the right of utilization (the usufruct or </a:t>
            </a:r>
            <a:r>
              <a:rPr lang="en-US" sz="1200" dirty="0" err="1"/>
              <a:t>manfa’ah</a:t>
            </a:r>
            <a:r>
              <a:rPr lang="en-US" sz="1200" dirty="0"/>
              <a:t>). Sukuk al-</a:t>
            </a:r>
            <a:r>
              <a:rPr lang="en-US" sz="1200" dirty="0" err="1"/>
              <a:t>intifa’a</a:t>
            </a:r>
            <a:r>
              <a:rPr lang="en-US" sz="1200" dirty="0"/>
              <a:t> represent limited rights to the real estate being utilized. The limited rights on the real estate are associated with a limited period of time (tenure).</a:t>
            </a:r>
          </a:p>
          <a:p>
            <a:endParaRPr lang="en-US" sz="1200" dirty="0"/>
          </a:p>
        </p:txBody>
      </p:sp>
    </p:spTree>
    <p:extLst>
      <p:ext uri="{BB962C8B-B14F-4D97-AF65-F5344CB8AC3E}">
        <p14:creationId xmlns:p14="http://schemas.microsoft.com/office/powerpoint/2010/main" val="2946429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араллелограмм 1"/>
          <p:cNvSpPr/>
          <p:nvPr/>
        </p:nvSpPr>
        <p:spPr>
          <a:xfrm>
            <a:off x="2771800" y="4876006"/>
            <a:ext cx="6372200" cy="267494"/>
          </a:xfrm>
          <a:custGeom>
            <a:avLst/>
            <a:gdLst>
              <a:gd name="connsiteX0" fmla="*/ 0 w 6696744"/>
              <a:gd name="connsiteY0" fmla="*/ 267494 h 267494"/>
              <a:gd name="connsiteX1" fmla="*/ 279143 w 6696744"/>
              <a:gd name="connsiteY1" fmla="*/ 0 h 267494"/>
              <a:gd name="connsiteX2" fmla="*/ 6696744 w 6696744"/>
              <a:gd name="connsiteY2" fmla="*/ 0 h 267494"/>
              <a:gd name="connsiteX3" fmla="*/ 6417601 w 6696744"/>
              <a:gd name="connsiteY3" fmla="*/ 267494 h 267494"/>
              <a:gd name="connsiteX4" fmla="*/ 0 w 6696744"/>
              <a:gd name="connsiteY4" fmla="*/ 267494 h 267494"/>
              <a:gd name="connsiteX0" fmla="*/ 0 w 6419158"/>
              <a:gd name="connsiteY0" fmla="*/ 267494 h 267494"/>
              <a:gd name="connsiteX1" fmla="*/ 279143 w 6419158"/>
              <a:gd name="connsiteY1" fmla="*/ 0 h 267494"/>
              <a:gd name="connsiteX2" fmla="*/ 6419158 w 6419158"/>
              <a:gd name="connsiteY2" fmla="*/ 5443 h 267494"/>
              <a:gd name="connsiteX3" fmla="*/ 6417601 w 6419158"/>
              <a:gd name="connsiteY3" fmla="*/ 267494 h 267494"/>
              <a:gd name="connsiteX4" fmla="*/ 0 w 6419158"/>
              <a:gd name="connsiteY4" fmla="*/ 267494 h 267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9158" h="267494">
                <a:moveTo>
                  <a:pt x="0" y="267494"/>
                </a:moveTo>
                <a:lnTo>
                  <a:pt x="279143" y="0"/>
                </a:lnTo>
                <a:lnTo>
                  <a:pt x="6419158" y="5443"/>
                </a:lnTo>
                <a:lnTo>
                  <a:pt x="6417601" y="267494"/>
                </a:lnTo>
                <a:lnTo>
                  <a:pt x="0" y="267494"/>
                </a:lnTo>
                <a:close/>
              </a:path>
            </a:pathLst>
          </a:custGeom>
          <a:solidFill>
            <a:srgbClr val="EE5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a typeface="Cambria" panose="02040503050406030204" pitchFamily="18" charset="0"/>
            </a:endParaRPr>
          </a:p>
        </p:txBody>
      </p:sp>
      <p:sp>
        <p:nvSpPr>
          <p:cNvPr id="3" name="Пятиугольник 2"/>
          <p:cNvSpPr/>
          <p:nvPr/>
        </p:nvSpPr>
        <p:spPr>
          <a:xfrm>
            <a:off x="0" y="4451895"/>
            <a:ext cx="2915816" cy="691605"/>
          </a:xfrm>
          <a:prstGeom prst="homePlate">
            <a:avLst/>
          </a:prstGeom>
          <a:solidFill>
            <a:schemeClr val="tx2"/>
          </a:solidFill>
          <a:ln w="25400" cap="flat" cmpd="sng" algn="ctr">
            <a:noFill/>
            <a:prstDash val="solid"/>
          </a:ln>
          <a:effectLst/>
        </p:spPr>
        <p:txBody>
          <a:bodyPr rtlCol="0" anchor="ctr"/>
          <a:lstStyle/>
          <a:p>
            <a:pPr lvl="0" algn="ctr">
              <a:buClrTx/>
              <a:defRPr/>
            </a:pPr>
            <a:endParaRPr lang="en-US" sz="2400" dirty="0">
              <a:solidFill>
                <a:srgbClr val="FFFFFF"/>
              </a:solidFill>
              <a:latin typeface="Century Gothic" panose="020B0502020202020204" pitchFamily="34" charset="0"/>
              <a:ea typeface="Cambria" panose="02040503050406030204" pitchFamily="18" charset="0"/>
              <a:cs typeface="+mn-cs"/>
            </a:endParaRPr>
          </a:p>
        </p:txBody>
      </p:sp>
      <p:sp>
        <p:nvSpPr>
          <p:cNvPr id="4" name="Прямоугольник 3"/>
          <p:cNvSpPr/>
          <p:nvPr/>
        </p:nvSpPr>
        <p:spPr>
          <a:xfrm>
            <a:off x="-11663" y="0"/>
            <a:ext cx="9155663" cy="2674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a typeface="Cambria" panose="02040503050406030204" pitchFamily="18" charset="0"/>
            </a:endParaRPr>
          </a:p>
        </p:txBody>
      </p:sp>
      <p:sp>
        <p:nvSpPr>
          <p:cNvPr id="5" name="AutoShape 5" descr="Картинки по запросу care ratin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Century Gothic" panose="020B0502020202020204" pitchFamily="34" charset="0"/>
              <a:ea typeface="Cambria" panose="02040503050406030204" pitchFamily="18" charset="0"/>
            </a:endParaRPr>
          </a:p>
        </p:txBody>
      </p:sp>
      <p:sp>
        <p:nvSpPr>
          <p:cNvPr id="10" name="Заголовок 1">
            <a:extLst>
              <a:ext uri="{FF2B5EF4-FFF2-40B4-BE49-F238E27FC236}">
                <a16:creationId xmlns:a16="http://schemas.microsoft.com/office/drawing/2014/main" id="{A5DAF724-0A20-4026-B322-163756D847C2}"/>
              </a:ext>
            </a:extLst>
          </p:cNvPr>
          <p:cNvSpPr txBox="1">
            <a:spLocks/>
          </p:cNvSpPr>
          <p:nvPr/>
        </p:nvSpPr>
        <p:spPr>
          <a:xfrm>
            <a:off x="0" y="248638"/>
            <a:ext cx="8424935" cy="5432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t>Total Outstanding Green Sukuk </a:t>
            </a:r>
            <a:endParaRPr lang="en" sz="2800" dirty="0"/>
          </a:p>
        </p:txBody>
      </p:sp>
      <p:sp>
        <p:nvSpPr>
          <p:cNvPr id="11" name="Объект 2">
            <a:extLst>
              <a:ext uri="{FF2B5EF4-FFF2-40B4-BE49-F238E27FC236}">
                <a16:creationId xmlns:a16="http://schemas.microsoft.com/office/drawing/2014/main" id="{748D3BFF-E6AB-4F92-A0B1-8B5A200037B8}"/>
              </a:ext>
            </a:extLst>
          </p:cNvPr>
          <p:cNvSpPr txBox="1">
            <a:spLocks/>
          </p:cNvSpPr>
          <p:nvPr/>
        </p:nvSpPr>
        <p:spPr>
          <a:xfrm>
            <a:off x="147785" y="3310422"/>
            <a:ext cx="8541287" cy="10079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The green sukuk has had a great impact on the green economy and has contributed to the doubling of railway construction and the creation of solar energy projects, not only large projects, but also small projects in the field of education and social life</a:t>
            </a:r>
            <a:r>
              <a:rPr lang="ru-RU" sz="1800" dirty="0"/>
              <a:t>. </a:t>
            </a:r>
            <a:r>
              <a:rPr lang="en-US" sz="1800" dirty="0"/>
              <a:t>The largest Green sukuk issuing countries are Indonesia, then Saudi Arabia, then the UAE and Malaysia</a:t>
            </a:r>
            <a:endParaRPr lang="ru-RU" sz="1800" dirty="0">
              <a:latin typeface="Arial" panose="020B0604020202020204" pitchFamily="34" charset="0"/>
              <a:cs typeface="Arial" panose="020B0604020202020204" pitchFamily="34" charset="0"/>
            </a:endParaRPr>
          </a:p>
        </p:txBody>
      </p:sp>
      <p:sp>
        <p:nvSpPr>
          <p:cNvPr id="6" name="Номер слайда 5">
            <a:extLst>
              <a:ext uri="{FF2B5EF4-FFF2-40B4-BE49-F238E27FC236}">
                <a16:creationId xmlns:a16="http://schemas.microsoft.com/office/drawing/2014/main" id="{36345AC9-0DDB-4715-B4D0-CECF320B18B8}"/>
              </a:ext>
            </a:extLst>
          </p:cNvPr>
          <p:cNvSpPr>
            <a:spLocks noGrp="1"/>
          </p:cNvSpPr>
          <p:nvPr>
            <p:ph type="sldNum" sz="quarter" idx="12"/>
          </p:nvPr>
        </p:nvSpPr>
        <p:spPr>
          <a:xfrm>
            <a:off x="6948264" y="4876006"/>
            <a:ext cx="2133600" cy="273844"/>
          </a:xfrm>
        </p:spPr>
        <p:txBody>
          <a:bodyPr/>
          <a:lstStyle/>
          <a:p>
            <a:fld id="{0DDA3638-614F-4B2E-9369-0D88036F74AC}" type="slidenum">
              <a:rPr lang="ru-RU" smtClean="0">
                <a:solidFill>
                  <a:prstClr val="black">
                    <a:tint val="75000"/>
                  </a:prstClr>
                </a:solidFill>
              </a:rPr>
              <a:pPr/>
              <a:t>11</a:t>
            </a:fld>
            <a:endParaRPr lang="ru-RU" dirty="0">
              <a:solidFill>
                <a:prstClr val="black">
                  <a:tint val="75000"/>
                </a:prstClr>
              </a:solidFill>
            </a:endParaRPr>
          </a:p>
        </p:txBody>
      </p:sp>
      <p:sp>
        <p:nvSpPr>
          <p:cNvPr id="13" name="TextBox 12">
            <a:extLst>
              <a:ext uri="{FF2B5EF4-FFF2-40B4-BE49-F238E27FC236}">
                <a16:creationId xmlns:a16="http://schemas.microsoft.com/office/drawing/2014/main" id="{114CDF79-810B-49B0-8A1A-E064C2D8EF56}"/>
              </a:ext>
            </a:extLst>
          </p:cNvPr>
          <p:cNvSpPr txBox="1"/>
          <p:nvPr/>
        </p:nvSpPr>
        <p:spPr>
          <a:xfrm>
            <a:off x="3059832" y="4879746"/>
            <a:ext cx="2133918" cy="276999"/>
          </a:xfrm>
          <a:prstGeom prst="rect">
            <a:avLst/>
          </a:prstGeom>
          <a:noFill/>
        </p:spPr>
        <p:txBody>
          <a:bodyPr wrap="none" rtlCol="0">
            <a:spAutoFit/>
          </a:bodyPr>
          <a:lstStyle/>
          <a:p>
            <a:r>
              <a:rPr lang="en-US" sz="1200" dirty="0"/>
              <a:t>Source: </a:t>
            </a:r>
            <a:r>
              <a:rPr lang="en-US" sz="1200" dirty="0">
                <a:hlinkClick r:id="rId2"/>
              </a:rPr>
              <a:t>https://cbonds.com/</a:t>
            </a:r>
            <a:r>
              <a:rPr lang="en-US" sz="1200" dirty="0"/>
              <a:t> </a:t>
            </a:r>
            <a:endParaRPr lang="ru-RU" sz="1200" dirty="0"/>
          </a:p>
        </p:txBody>
      </p:sp>
      <p:pic>
        <p:nvPicPr>
          <p:cNvPr id="8" name="Рисунок 7">
            <a:extLst>
              <a:ext uri="{FF2B5EF4-FFF2-40B4-BE49-F238E27FC236}">
                <a16:creationId xmlns:a16="http://schemas.microsoft.com/office/drawing/2014/main" id="{FE2DAE43-D58E-4E19-804A-211B96DDAFAE}"/>
              </a:ext>
            </a:extLst>
          </p:cNvPr>
          <p:cNvPicPr>
            <a:picLocks noChangeAspect="1"/>
          </p:cNvPicPr>
          <p:nvPr/>
        </p:nvPicPr>
        <p:blipFill>
          <a:blip r:embed="rId3"/>
          <a:stretch>
            <a:fillRect/>
          </a:stretch>
        </p:blipFill>
        <p:spPr>
          <a:xfrm>
            <a:off x="66544" y="691605"/>
            <a:ext cx="8784271" cy="2502781"/>
          </a:xfrm>
          <a:prstGeom prst="rect">
            <a:avLst/>
          </a:prstGeom>
        </p:spPr>
      </p:pic>
    </p:spTree>
    <p:extLst>
      <p:ext uri="{BB962C8B-B14F-4D97-AF65-F5344CB8AC3E}">
        <p14:creationId xmlns:p14="http://schemas.microsoft.com/office/powerpoint/2010/main" val="2920758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араллелограмм 1"/>
          <p:cNvSpPr/>
          <p:nvPr/>
        </p:nvSpPr>
        <p:spPr>
          <a:xfrm>
            <a:off x="2771800" y="4876006"/>
            <a:ext cx="6372200" cy="267494"/>
          </a:xfrm>
          <a:custGeom>
            <a:avLst/>
            <a:gdLst>
              <a:gd name="connsiteX0" fmla="*/ 0 w 6696744"/>
              <a:gd name="connsiteY0" fmla="*/ 267494 h 267494"/>
              <a:gd name="connsiteX1" fmla="*/ 279143 w 6696744"/>
              <a:gd name="connsiteY1" fmla="*/ 0 h 267494"/>
              <a:gd name="connsiteX2" fmla="*/ 6696744 w 6696744"/>
              <a:gd name="connsiteY2" fmla="*/ 0 h 267494"/>
              <a:gd name="connsiteX3" fmla="*/ 6417601 w 6696744"/>
              <a:gd name="connsiteY3" fmla="*/ 267494 h 267494"/>
              <a:gd name="connsiteX4" fmla="*/ 0 w 6696744"/>
              <a:gd name="connsiteY4" fmla="*/ 267494 h 267494"/>
              <a:gd name="connsiteX0" fmla="*/ 0 w 6419158"/>
              <a:gd name="connsiteY0" fmla="*/ 267494 h 267494"/>
              <a:gd name="connsiteX1" fmla="*/ 279143 w 6419158"/>
              <a:gd name="connsiteY1" fmla="*/ 0 h 267494"/>
              <a:gd name="connsiteX2" fmla="*/ 6419158 w 6419158"/>
              <a:gd name="connsiteY2" fmla="*/ 5443 h 267494"/>
              <a:gd name="connsiteX3" fmla="*/ 6417601 w 6419158"/>
              <a:gd name="connsiteY3" fmla="*/ 267494 h 267494"/>
              <a:gd name="connsiteX4" fmla="*/ 0 w 6419158"/>
              <a:gd name="connsiteY4" fmla="*/ 267494 h 267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9158" h="267494">
                <a:moveTo>
                  <a:pt x="0" y="267494"/>
                </a:moveTo>
                <a:lnTo>
                  <a:pt x="279143" y="0"/>
                </a:lnTo>
                <a:lnTo>
                  <a:pt x="6419158" y="5443"/>
                </a:lnTo>
                <a:lnTo>
                  <a:pt x="6417601" y="267494"/>
                </a:lnTo>
                <a:lnTo>
                  <a:pt x="0" y="267494"/>
                </a:lnTo>
                <a:close/>
              </a:path>
            </a:pathLst>
          </a:custGeom>
          <a:solidFill>
            <a:srgbClr val="EE5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a typeface="Cambria" panose="02040503050406030204" pitchFamily="18" charset="0"/>
            </a:endParaRPr>
          </a:p>
        </p:txBody>
      </p:sp>
      <p:sp>
        <p:nvSpPr>
          <p:cNvPr id="3" name="Пятиугольник 2"/>
          <p:cNvSpPr/>
          <p:nvPr/>
        </p:nvSpPr>
        <p:spPr>
          <a:xfrm>
            <a:off x="0" y="4451895"/>
            <a:ext cx="2915816" cy="691605"/>
          </a:xfrm>
          <a:prstGeom prst="homePlate">
            <a:avLst/>
          </a:prstGeom>
          <a:solidFill>
            <a:schemeClr val="tx2"/>
          </a:solidFill>
          <a:ln w="25400" cap="flat" cmpd="sng" algn="ctr">
            <a:noFill/>
            <a:prstDash val="solid"/>
          </a:ln>
          <a:effectLst/>
        </p:spPr>
        <p:txBody>
          <a:bodyPr rtlCol="0" anchor="ctr"/>
          <a:lstStyle/>
          <a:p>
            <a:pPr lvl="0" algn="ctr">
              <a:buClrTx/>
              <a:defRPr/>
            </a:pPr>
            <a:endParaRPr lang="en-US" sz="2400" dirty="0">
              <a:solidFill>
                <a:srgbClr val="FFFFFF"/>
              </a:solidFill>
              <a:latin typeface="Century Gothic" panose="020B0502020202020204" pitchFamily="34" charset="0"/>
              <a:ea typeface="Cambria" panose="02040503050406030204" pitchFamily="18" charset="0"/>
              <a:cs typeface="+mn-cs"/>
            </a:endParaRPr>
          </a:p>
        </p:txBody>
      </p:sp>
      <p:sp>
        <p:nvSpPr>
          <p:cNvPr id="4" name="Прямоугольник 3"/>
          <p:cNvSpPr/>
          <p:nvPr/>
        </p:nvSpPr>
        <p:spPr>
          <a:xfrm>
            <a:off x="-11663" y="0"/>
            <a:ext cx="9155663" cy="2674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a typeface="Cambria" panose="02040503050406030204" pitchFamily="18" charset="0"/>
            </a:endParaRPr>
          </a:p>
        </p:txBody>
      </p:sp>
      <p:sp>
        <p:nvSpPr>
          <p:cNvPr id="5" name="AutoShape 5" descr="Картинки по запросу care ratin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Century Gothic" panose="020B0502020202020204" pitchFamily="34" charset="0"/>
              <a:ea typeface="Cambria" panose="02040503050406030204" pitchFamily="18" charset="0"/>
            </a:endParaRPr>
          </a:p>
        </p:txBody>
      </p:sp>
      <p:sp>
        <p:nvSpPr>
          <p:cNvPr id="10" name="Заголовок 1">
            <a:extLst>
              <a:ext uri="{FF2B5EF4-FFF2-40B4-BE49-F238E27FC236}">
                <a16:creationId xmlns:a16="http://schemas.microsoft.com/office/drawing/2014/main" id="{A5DAF724-0A20-4026-B322-163756D847C2}"/>
              </a:ext>
            </a:extLst>
          </p:cNvPr>
          <p:cNvSpPr txBox="1">
            <a:spLocks/>
          </p:cNvSpPr>
          <p:nvPr/>
        </p:nvSpPr>
        <p:spPr>
          <a:xfrm>
            <a:off x="353700" y="411957"/>
            <a:ext cx="8424935" cy="5432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pPr>
            <a:r>
              <a:rPr lang="en-US" sz="2500" b="1" spc="117" dirty="0">
                <a:solidFill>
                  <a:srgbClr val="364165"/>
                </a:solidFill>
                <a:latin typeface="Arial" panose="020B0604020202020204" pitchFamily="34" charset="0"/>
                <a:cs typeface="Arial" panose="020B0604020202020204" pitchFamily="34" charset="0"/>
              </a:rPr>
              <a:t>TOP country issuers</a:t>
            </a:r>
            <a:endParaRPr lang="ru-RU" sz="2500" dirty="0">
              <a:solidFill>
                <a:srgbClr val="364165"/>
              </a:solidFill>
              <a:latin typeface="Arial" panose="020B0604020202020204" pitchFamily="34" charset="0"/>
              <a:cs typeface="Arial" panose="020B0604020202020204" pitchFamily="34" charset="0"/>
            </a:endParaRPr>
          </a:p>
        </p:txBody>
      </p:sp>
      <p:sp>
        <p:nvSpPr>
          <p:cNvPr id="11" name="Объект 2">
            <a:extLst>
              <a:ext uri="{FF2B5EF4-FFF2-40B4-BE49-F238E27FC236}">
                <a16:creationId xmlns:a16="http://schemas.microsoft.com/office/drawing/2014/main" id="{748D3BFF-E6AB-4F92-A0B1-8B5A200037B8}"/>
              </a:ext>
            </a:extLst>
          </p:cNvPr>
          <p:cNvSpPr txBox="1">
            <a:spLocks/>
          </p:cNvSpPr>
          <p:nvPr/>
        </p:nvSpPr>
        <p:spPr>
          <a:xfrm>
            <a:off x="175626" y="946031"/>
            <a:ext cx="8614674" cy="24775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TOP sovereign issuers: </a:t>
            </a:r>
            <a:r>
              <a:rPr lang="it" sz="2400" dirty="0"/>
              <a:t>Malaysia, Saudi Arabia, Indonesia, Iran</a:t>
            </a:r>
          </a:p>
          <a:p>
            <a:r>
              <a:rPr lang="en-US" sz="2400" dirty="0"/>
              <a:t>TOP </a:t>
            </a:r>
            <a:r>
              <a:rPr lang="en" sz="2400" dirty="0"/>
              <a:t>Corporate</a:t>
            </a:r>
            <a:r>
              <a:rPr lang="en-US" sz="2400" dirty="0"/>
              <a:t> issuers:</a:t>
            </a:r>
            <a:r>
              <a:rPr lang="en" sz="2400" dirty="0"/>
              <a:t> Malaysia, Saudi Arabia, United Arab Emirates</a:t>
            </a:r>
          </a:p>
          <a:p>
            <a:r>
              <a:rPr lang="en-US" sz="2400" dirty="0"/>
              <a:t>TOP </a:t>
            </a:r>
            <a:r>
              <a:rPr lang="fr" sz="2400" dirty="0"/>
              <a:t>Municipal</a:t>
            </a:r>
            <a:r>
              <a:rPr lang="en-US" sz="2400" dirty="0"/>
              <a:t> issuers:</a:t>
            </a:r>
            <a:r>
              <a:rPr lang="fr" sz="2400" dirty="0"/>
              <a:t> United </a:t>
            </a:r>
            <a:r>
              <a:rPr lang="fr" sz="2400" dirty="0" err="1"/>
              <a:t>Arab</a:t>
            </a:r>
            <a:r>
              <a:rPr lang="fr" sz="2400" dirty="0"/>
              <a:t> </a:t>
            </a:r>
            <a:r>
              <a:rPr lang="fr" sz="2400" dirty="0" err="1"/>
              <a:t>Emirates</a:t>
            </a:r>
            <a:r>
              <a:rPr lang="fr" sz="2400" dirty="0"/>
              <a:t>, Iran, Malaysia</a:t>
            </a:r>
            <a:endParaRPr lang="en" sz="2400" dirty="0"/>
          </a:p>
          <a:p>
            <a:endParaRPr lang="ru-RU" sz="2400" dirty="0"/>
          </a:p>
          <a:p>
            <a:endParaRPr lang="ru-RU" sz="2400" dirty="0"/>
          </a:p>
          <a:p>
            <a:endParaRPr lang="en" sz="2400" dirty="0"/>
          </a:p>
          <a:p>
            <a:endParaRPr lang="en" sz="2400" dirty="0"/>
          </a:p>
          <a:p>
            <a:endParaRPr lang="ru-RU" sz="2400" dirty="0">
              <a:latin typeface="Arial" panose="020B0604020202020204" pitchFamily="34" charset="0"/>
              <a:cs typeface="Arial" panose="020B0604020202020204" pitchFamily="34" charset="0"/>
            </a:endParaRPr>
          </a:p>
        </p:txBody>
      </p:sp>
      <p:sp>
        <p:nvSpPr>
          <p:cNvPr id="6" name="Номер слайда 5">
            <a:extLst>
              <a:ext uri="{FF2B5EF4-FFF2-40B4-BE49-F238E27FC236}">
                <a16:creationId xmlns:a16="http://schemas.microsoft.com/office/drawing/2014/main" id="{36345AC9-0DDB-4715-B4D0-CECF320B18B8}"/>
              </a:ext>
            </a:extLst>
          </p:cNvPr>
          <p:cNvSpPr>
            <a:spLocks noGrp="1"/>
          </p:cNvSpPr>
          <p:nvPr>
            <p:ph type="sldNum" sz="quarter" idx="12"/>
          </p:nvPr>
        </p:nvSpPr>
        <p:spPr>
          <a:xfrm>
            <a:off x="6948264" y="4876006"/>
            <a:ext cx="2133600" cy="273844"/>
          </a:xfrm>
        </p:spPr>
        <p:txBody>
          <a:bodyPr/>
          <a:lstStyle/>
          <a:p>
            <a:fld id="{0DDA3638-614F-4B2E-9369-0D88036F74AC}" type="slidenum">
              <a:rPr lang="ru-RU" smtClean="0">
                <a:solidFill>
                  <a:prstClr val="black">
                    <a:tint val="75000"/>
                  </a:prstClr>
                </a:solidFill>
              </a:rPr>
              <a:pPr/>
              <a:t>12</a:t>
            </a:fld>
            <a:endParaRPr lang="ru-RU" dirty="0">
              <a:solidFill>
                <a:prstClr val="black">
                  <a:tint val="75000"/>
                </a:prstClr>
              </a:solidFill>
            </a:endParaRPr>
          </a:p>
        </p:txBody>
      </p:sp>
      <p:sp>
        <p:nvSpPr>
          <p:cNvPr id="9" name="TextBox 8">
            <a:extLst>
              <a:ext uri="{FF2B5EF4-FFF2-40B4-BE49-F238E27FC236}">
                <a16:creationId xmlns:a16="http://schemas.microsoft.com/office/drawing/2014/main" id="{6133DB81-7F35-4BBE-9DDF-4563022D31DF}"/>
              </a:ext>
            </a:extLst>
          </p:cNvPr>
          <p:cNvSpPr txBox="1"/>
          <p:nvPr/>
        </p:nvSpPr>
        <p:spPr>
          <a:xfrm>
            <a:off x="3059832" y="4879746"/>
            <a:ext cx="2133918" cy="276999"/>
          </a:xfrm>
          <a:prstGeom prst="rect">
            <a:avLst/>
          </a:prstGeom>
          <a:noFill/>
        </p:spPr>
        <p:txBody>
          <a:bodyPr wrap="none" rtlCol="0">
            <a:spAutoFit/>
          </a:bodyPr>
          <a:lstStyle/>
          <a:p>
            <a:r>
              <a:rPr lang="en-US" sz="1200" dirty="0"/>
              <a:t>Source: </a:t>
            </a:r>
            <a:r>
              <a:rPr lang="en-US" sz="1200" dirty="0">
                <a:hlinkClick r:id="rId2"/>
              </a:rPr>
              <a:t>https://cbonds.com/</a:t>
            </a:r>
            <a:r>
              <a:rPr lang="en-US" sz="1200" dirty="0"/>
              <a:t> </a:t>
            </a:r>
            <a:endParaRPr lang="ru-RU" sz="1200" dirty="0"/>
          </a:p>
        </p:txBody>
      </p:sp>
    </p:spTree>
    <p:extLst>
      <p:ext uri="{BB962C8B-B14F-4D97-AF65-F5344CB8AC3E}">
        <p14:creationId xmlns:p14="http://schemas.microsoft.com/office/powerpoint/2010/main" val="516428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араллелограмм 1"/>
          <p:cNvSpPr/>
          <p:nvPr/>
        </p:nvSpPr>
        <p:spPr>
          <a:xfrm>
            <a:off x="2771800" y="4876006"/>
            <a:ext cx="6372200" cy="267494"/>
          </a:xfrm>
          <a:custGeom>
            <a:avLst/>
            <a:gdLst>
              <a:gd name="connsiteX0" fmla="*/ 0 w 6696744"/>
              <a:gd name="connsiteY0" fmla="*/ 267494 h 267494"/>
              <a:gd name="connsiteX1" fmla="*/ 279143 w 6696744"/>
              <a:gd name="connsiteY1" fmla="*/ 0 h 267494"/>
              <a:gd name="connsiteX2" fmla="*/ 6696744 w 6696744"/>
              <a:gd name="connsiteY2" fmla="*/ 0 h 267494"/>
              <a:gd name="connsiteX3" fmla="*/ 6417601 w 6696744"/>
              <a:gd name="connsiteY3" fmla="*/ 267494 h 267494"/>
              <a:gd name="connsiteX4" fmla="*/ 0 w 6696744"/>
              <a:gd name="connsiteY4" fmla="*/ 267494 h 267494"/>
              <a:gd name="connsiteX0" fmla="*/ 0 w 6419158"/>
              <a:gd name="connsiteY0" fmla="*/ 267494 h 267494"/>
              <a:gd name="connsiteX1" fmla="*/ 279143 w 6419158"/>
              <a:gd name="connsiteY1" fmla="*/ 0 h 267494"/>
              <a:gd name="connsiteX2" fmla="*/ 6419158 w 6419158"/>
              <a:gd name="connsiteY2" fmla="*/ 5443 h 267494"/>
              <a:gd name="connsiteX3" fmla="*/ 6417601 w 6419158"/>
              <a:gd name="connsiteY3" fmla="*/ 267494 h 267494"/>
              <a:gd name="connsiteX4" fmla="*/ 0 w 6419158"/>
              <a:gd name="connsiteY4" fmla="*/ 267494 h 267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9158" h="267494">
                <a:moveTo>
                  <a:pt x="0" y="267494"/>
                </a:moveTo>
                <a:lnTo>
                  <a:pt x="279143" y="0"/>
                </a:lnTo>
                <a:lnTo>
                  <a:pt x="6419158" y="5443"/>
                </a:lnTo>
                <a:lnTo>
                  <a:pt x="6417601" y="267494"/>
                </a:lnTo>
                <a:lnTo>
                  <a:pt x="0" y="267494"/>
                </a:lnTo>
                <a:close/>
              </a:path>
            </a:pathLst>
          </a:custGeom>
          <a:solidFill>
            <a:srgbClr val="EE5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a typeface="Cambria" panose="02040503050406030204" pitchFamily="18" charset="0"/>
            </a:endParaRPr>
          </a:p>
        </p:txBody>
      </p:sp>
      <p:sp>
        <p:nvSpPr>
          <p:cNvPr id="3" name="Пятиугольник 2"/>
          <p:cNvSpPr/>
          <p:nvPr/>
        </p:nvSpPr>
        <p:spPr>
          <a:xfrm>
            <a:off x="0" y="4451895"/>
            <a:ext cx="2915816" cy="691605"/>
          </a:xfrm>
          <a:prstGeom prst="homePlate">
            <a:avLst/>
          </a:prstGeom>
          <a:solidFill>
            <a:schemeClr val="tx2"/>
          </a:solidFill>
          <a:ln w="25400" cap="flat" cmpd="sng" algn="ctr">
            <a:noFill/>
            <a:prstDash val="solid"/>
          </a:ln>
          <a:effectLst/>
        </p:spPr>
        <p:txBody>
          <a:bodyPr rtlCol="0" anchor="ctr"/>
          <a:lstStyle/>
          <a:p>
            <a:pPr lvl="0" algn="ctr">
              <a:buClrTx/>
              <a:defRPr/>
            </a:pPr>
            <a:endParaRPr lang="en-US" sz="2400" dirty="0">
              <a:solidFill>
                <a:srgbClr val="FFFFFF"/>
              </a:solidFill>
              <a:latin typeface="Century Gothic" panose="020B0502020202020204" pitchFamily="34" charset="0"/>
              <a:ea typeface="Cambria" panose="02040503050406030204" pitchFamily="18" charset="0"/>
              <a:cs typeface="+mn-cs"/>
            </a:endParaRPr>
          </a:p>
        </p:txBody>
      </p:sp>
      <p:sp>
        <p:nvSpPr>
          <p:cNvPr id="4" name="Прямоугольник 3"/>
          <p:cNvSpPr/>
          <p:nvPr/>
        </p:nvSpPr>
        <p:spPr>
          <a:xfrm>
            <a:off x="-11663" y="0"/>
            <a:ext cx="9155663" cy="2674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a typeface="Cambria" panose="02040503050406030204" pitchFamily="18" charset="0"/>
            </a:endParaRPr>
          </a:p>
        </p:txBody>
      </p:sp>
      <p:sp>
        <p:nvSpPr>
          <p:cNvPr id="5" name="AutoShape 5" descr="Картинки по запросу care ratin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Century Gothic" panose="020B0502020202020204" pitchFamily="34" charset="0"/>
              <a:ea typeface="Cambria" panose="02040503050406030204" pitchFamily="18" charset="0"/>
            </a:endParaRPr>
          </a:p>
        </p:txBody>
      </p:sp>
      <p:sp>
        <p:nvSpPr>
          <p:cNvPr id="10" name="Заголовок 1">
            <a:extLst>
              <a:ext uri="{FF2B5EF4-FFF2-40B4-BE49-F238E27FC236}">
                <a16:creationId xmlns:a16="http://schemas.microsoft.com/office/drawing/2014/main" id="{A5DAF724-0A20-4026-B322-163756D847C2}"/>
              </a:ext>
            </a:extLst>
          </p:cNvPr>
          <p:cNvSpPr txBox="1">
            <a:spLocks/>
          </p:cNvSpPr>
          <p:nvPr/>
        </p:nvSpPr>
        <p:spPr>
          <a:xfrm>
            <a:off x="353700" y="411957"/>
            <a:ext cx="8424935" cy="5432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pPr>
            <a:r>
              <a:rPr lang="en-US" sz="2500" b="1" spc="117" dirty="0">
                <a:solidFill>
                  <a:srgbClr val="364165"/>
                </a:solidFill>
                <a:latin typeface="Arial" panose="020B0604020202020204" pitchFamily="34" charset="0"/>
                <a:cs typeface="Arial" panose="020B0604020202020204" pitchFamily="34" charset="0"/>
              </a:rPr>
              <a:t>TOP corporate international bonds Issuers</a:t>
            </a:r>
            <a:endParaRPr lang="ru-RU" sz="2500" dirty="0">
              <a:solidFill>
                <a:srgbClr val="364165"/>
              </a:solidFill>
              <a:latin typeface="Arial" panose="020B0604020202020204" pitchFamily="34" charset="0"/>
              <a:cs typeface="Arial" panose="020B0604020202020204" pitchFamily="34" charset="0"/>
            </a:endParaRPr>
          </a:p>
        </p:txBody>
      </p:sp>
      <p:sp>
        <p:nvSpPr>
          <p:cNvPr id="6" name="Номер слайда 5">
            <a:extLst>
              <a:ext uri="{FF2B5EF4-FFF2-40B4-BE49-F238E27FC236}">
                <a16:creationId xmlns:a16="http://schemas.microsoft.com/office/drawing/2014/main" id="{36345AC9-0DDB-4715-B4D0-CECF320B18B8}"/>
              </a:ext>
            </a:extLst>
          </p:cNvPr>
          <p:cNvSpPr>
            <a:spLocks noGrp="1"/>
          </p:cNvSpPr>
          <p:nvPr>
            <p:ph type="sldNum" sz="quarter" idx="12"/>
          </p:nvPr>
        </p:nvSpPr>
        <p:spPr>
          <a:xfrm>
            <a:off x="6948264" y="4876006"/>
            <a:ext cx="2133600" cy="273844"/>
          </a:xfrm>
        </p:spPr>
        <p:txBody>
          <a:bodyPr/>
          <a:lstStyle/>
          <a:p>
            <a:fld id="{0DDA3638-614F-4B2E-9369-0D88036F74AC}" type="slidenum">
              <a:rPr lang="ru-RU" smtClean="0">
                <a:solidFill>
                  <a:prstClr val="black">
                    <a:tint val="75000"/>
                  </a:prstClr>
                </a:solidFill>
              </a:rPr>
              <a:pPr/>
              <a:t>13</a:t>
            </a:fld>
            <a:endParaRPr lang="ru-RU" dirty="0">
              <a:solidFill>
                <a:prstClr val="black">
                  <a:tint val="75000"/>
                </a:prstClr>
              </a:solidFill>
            </a:endParaRPr>
          </a:p>
        </p:txBody>
      </p:sp>
      <p:graphicFrame>
        <p:nvGraphicFramePr>
          <p:cNvPr id="7" name="Таблица 6">
            <a:extLst>
              <a:ext uri="{FF2B5EF4-FFF2-40B4-BE49-F238E27FC236}">
                <a16:creationId xmlns:a16="http://schemas.microsoft.com/office/drawing/2014/main" id="{B0A75FC2-5492-6C4F-9939-8A00F3D26624}"/>
              </a:ext>
            </a:extLst>
          </p:cNvPr>
          <p:cNvGraphicFramePr>
            <a:graphicFrameLocks noGrp="1"/>
          </p:cNvGraphicFramePr>
          <p:nvPr>
            <p:extLst>
              <p:ext uri="{D42A27DB-BD31-4B8C-83A1-F6EECF244321}">
                <p14:modId xmlns:p14="http://schemas.microsoft.com/office/powerpoint/2010/main" val="837854019"/>
              </p:ext>
            </p:extLst>
          </p:nvPr>
        </p:nvGraphicFramePr>
        <p:xfrm>
          <a:off x="744386" y="779709"/>
          <a:ext cx="7643561" cy="4096297"/>
        </p:xfrm>
        <a:graphic>
          <a:graphicData uri="http://schemas.openxmlformats.org/drawingml/2006/table">
            <a:tbl>
              <a:tblPr>
                <a:tableStyleId>{0B119AAE-1C9B-44EB-93F6-A352E894D4EF}</a:tableStyleId>
              </a:tblPr>
              <a:tblGrid>
                <a:gridCol w="2728693">
                  <a:extLst>
                    <a:ext uri="{9D8B030D-6E8A-4147-A177-3AD203B41FA5}">
                      <a16:colId xmlns:a16="http://schemas.microsoft.com/office/drawing/2014/main" val="2356188188"/>
                    </a:ext>
                  </a:extLst>
                </a:gridCol>
                <a:gridCol w="1401946">
                  <a:extLst>
                    <a:ext uri="{9D8B030D-6E8A-4147-A177-3AD203B41FA5}">
                      <a16:colId xmlns:a16="http://schemas.microsoft.com/office/drawing/2014/main" val="3913731439"/>
                    </a:ext>
                  </a:extLst>
                </a:gridCol>
                <a:gridCol w="709030">
                  <a:extLst>
                    <a:ext uri="{9D8B030D-6E8A-4147-A177-3AD203B41FA5}">
                      <a16:colId xmlns:a16="http://schemas.microsoft.com/office/drawing/2014/main" val="4219467373"/>
                    </a:ext>
                  </a:extLst>
                </a:gridCol>
                <a:gridCol w="1401946">
                  <a:extLst>
                    <a:ext uri="{9D8B030D-6E8A-4147-A177-3AD203B41FA5}">
                      <a16:colId xmlns:a16="http://schemas.microsoft.com/office/drawing/2014/main" val="3786919834"/>
                    </a:ext>
                  </a:extLst>
                </a:gridCol>
                <a:gridCol w="1401946">
                  <a:extLst>
                    <a:ext uri="{9D8B030D-6E8A-4147-A177-3AD203B41FA5}">
                      <a16:colId xmlns:a16="http://schemas.microsoft.com/office/drawing/2014/main" val="2939260443"/>
                    </a:ext>
                  </a:extLst>
                </a:gridCol>
              </a:tblGrid>
              <a:tr h="511054">
                <a:tc>
                  <a:txBody>
                    <a:bodyPr/>
                    <a:lstStyle/>
                    <a:p>
                      <a:pPr algn="l" fontAlgn="b"/>
                      <a:r>
                        <a:rPr lang="en" sz="1400" u="none" strike="noStrike" dirty="0">
                          <a:effectLst/>
                        </a:rPr>
                        <a:t>Issuers</a:t>
                      </a:r>
                      <a:endParaRPr lang="en" sz="1400" b="0" i="0" u="none" strike="noStrike" dirty="0">
                        <a:effectLst/>
                        <a:latin typeface="Calibri" panose="020F0502020204030204" pitchFamily="34" charset="0"/>
                      </a:endParaRPr>
                    </a:p>
                  </a:txBody>
                  <a:tcPr marL="9525" marR="9525" marT="9525" marB="0" anchor="b"/>
                </a:tc>
                <a:tc>
                  <a:txBody>
                    <a:bodyPr/>
                    <a:lstStyle/>
                    <a:p>
                      <a:pPr algn="l" fontAlgn="b"/>
                      <a:r>
                        <a:rPr lang="en" sz="1400" u="none" strike="noStrike">
                          <a:effectLst/>
                        </a:rPr>
                        <a:t>USD amount, mln</a:t>
                      </a:r>
                      <a:endParaRPr lang="en" sz="1400" b="0" i="0" u="none" strike="noStrike">
                        <a:effectLst/>
                        <a:latin typeface="Calibri" panose="020F0502020204030204" pitchFamily="34" charset="0"/>
                      </a:endParaRPr>
                    </a:p>
                  </a:txBody>
                  <a:tcPr marL="9525" marR="9525" marT="9525" marB="0" anchor="b"/>
                </a:tc>
                <a:tc>
                  <a:txBody>
                    <a:bodyPr/>
                    <a:lstStyle/>
                    <a:p>
                      <a:pPr algn="l" fontAlgn="b"/>
                      <a:r>
                        <a:rPr lang="en" sz="1400" u="none" strike="noStrike">
                          <a:effectLst/>
                        </a:rPr>
                        <a:t>issues</a:t>
                      </a:r>
                      <a:endParaRPr lang="en" sz="1400" b="0" i="0" u="none" strike="noStrike">
                        <a:effectLst/>
                        <a:latin typeface="Calibri" panose="020F0502020204030204" pitchFamily="34" charset="0"/>
                      </a:endParaRPr>
                    </a:p>
                  </a:txBody>
                  <a:tcPr marL="9525" marR="9525" marT="9525" marB="0" anchor="b"/>
                </a:tc>
                <a:tc>
                  <a:txBody>
                    <a:bodyPr/>
                    <a:lstStyle/>
                    <a:p>
                      <a:pPr algn="l" fontAlgn="b"/>
                      <a:r>
                        <a:rPr lang="en" sz="1400" u="none" strike="noStrike">
                          <a:effectLst/>
                        </a:rPr>
                        <a:t>Avg duration, years</a:t>
                      </a:r>
                      <a:endParaRPr lang="en" sz="1400" b="0" i="0" u="none" strike="noStrike">
                        <a:effectLst/>
                        <a:latin typeface="Calibri" panose="020F0502020204030204" pitchFamily="34" charset="0"/>
                      </a:endParaRPr>
                    </a:p>
                  </a:txBody>
                  <a:tcPr marL="9525" marR="9525" marT="9525" marB="0" anchor="b"/>
                </a:tc>
                <a:tc>
                  <a:txBody>
                    <a:bodyPr/>
                    <a:lstStyle/>
                    <a:p>
                      <a:pPr algn="l" fontAlgn="b"/>
                      <a:r>
                        <a:rPr lang="en" sz="1400" u="none" strike="noStrike">
                          <a:effectLst/>
                        </a:rPr>
                        <a:t>Avg yield, %</a:t>
                      </a:r>
                      <a:endParaRPr lang="en" sz="14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833235819"/>
                  </a:ext>
                </a:extLst>
              </a:tr>
              <a:tr h="343869">
                <a:tc>
                  <a:txBody>
                    <a:bodyPr/>
                    <a:lstStyle/>
                    <a:p>
                      <a:pPr algn="l" fontAlgn="b"/>
                      <a:r>
                        <a:rPr lang="en" sz="1400" u="none" strike="noStrike">
                          <a:effectLst/>
                        </a:rPr>
                        <a:t>Islamic Development Bank</a:t>
                      </a:r>
                      <a:endParaRPr lang="en"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dirty="0">
                          <a:effectLst/>
                        </a:rPr>
                        <a:t>17 451,8</a:t>
                      </a:r>
                      <a:endParaRPr lang="ru-RU" sz="1400" b="0" i="0" u="none" strike="noStrike" dirty="0">
                        <a:effectLst/>
                        <a:latin typeface="Calibri" panose="020F0502020204030204" pitchFamily="34" charset="0"/>
                      </a:endParaRPr>
                    </a:p>
                  </a:txBody>
                  <a:tcPr marL="9525" marR="9525" marT="9525" marB="0" anchor="b"/>
                </a:tc>
                <a:tc>
                  <a:txBody>
                    <a:bodyPr/>
                    <a:lstStyle/>
                    <a:p>
                      <a:pPr algn="r" fontAlgn="b"/>
                      <a:r>
                        <a:rPr lang="ru-RU" sz="1400" u="none" strike="noStrike">
                          <a:effectLst/>
                        </a:rPr>
                        <a:t>16</a:t>
                      </a:r>
                      <a:endParaRPr lang="ru-RU"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a:effectLst/>
                        </a:rPr>
                        <a:t>2,3</a:t>
                      </a:r>
                      <a:endParaRPr lang="ru-RU"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dirty="0">
                          <a:effectLst/>
                        </a:rPr>
                        <a:t>4,4</a:t>
                      </a:r>
                      <a:endParaRPr lang="ru-RU" sz="14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3324099318"/>
                  </a:ext>
                </a:extLst>
              </a:tr>
              <a:tr h="343869">
                <a:tc>
                  <a:txBody>
                    <a:bodyPr/>
                    <a:lstStyle/>
                    <a:p>
                      <a:pPr algn="l" fontAlgn="b"/>
                      <a:r>
                        <a:rPr lang="en" sz="1400" u="none" strike="noStrike">
                          <a:effectLst/>
                        </a:rPr>
                        <a:t>Saudi Electricity Company</a:t>
                      </a:r>
                      <a:endParaRPr lang="en"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a:effectLst/>
                        </a:rPr>
                        <a:t>7 800,0</a:t>
                      </a:r>
                      <a:endParaRPr lang="ru-RU"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dirty="0">
                          <a:effectLst/>
                        </a:rPr>
                        <a:t>8</a:t>
                      </a:r>
                      <a:endParaRPr lang="ru-RU" sz="1400" b="0" i="0" u="none" strike="noStrike" dirty="0">
                        <a:effectLst/>
                        <a:latin typeface="Calibri" panose="020F0502020204030204" pitchFamily="34" charset="0"/>
                      </a:endParaRPr>
                    </a:p>
                  </a:txBody>
                  <a:tcPr marL="9525" marR="9525" marT="9525" marB="0" anchor="b"/>
                </a:tc>
                <a:tc>
                  <a:txBody>
                    <a:bodyPr/>
                    <a:lstStyle/>
                    <a:p>
                      <a:pPr algn="r" fontAlgn="b"/>
                      <a:r>
                        <a:rPr lang="ru-RU" sz="1400" u="none" strike="noStrike">
                          <a:effectLst/>
                        </a:rPr>
                        <a:t>7,7</a:t>
                      </a:r>
                      <a:endParaRPr lang="ru-RU"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a:effectLst/>
                        </a:rPr>
                        <a:t>5,3</a:t>
                      </a:r>
                      <a:endParaRPr lang="ru-RU" sz="14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527119020"/>
                  </a:ext>
                </a:extLst>
              </a:tr>
              <a:tr h="189983">
                <a:tc>
                  <a:txBody>
                    <a:bodyPr/>
                    <a:lstStyle/>
                    <a:p>
                      <a:pPr algn="l" fontAlgn="b"/>
                      <a:r>
                        <a:rPr lang="en" sz="1400" u="none" strike="noStrike">
                          <a:effectLst/>
                        </a:rPr>
                        <a:t>Dubai Islamic Bank</a:t>
                      </a:r>
                      <a:endParaRPr lang="en"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a:effectLst/>
                        </a:rPr>
                        <a:t>7 550,0</a:t>
                      </a:r>
                      <a:endParaRPr lang="ru-RU"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a:effectLst/>
                        </a:rPr>
                        <a:t>9</a:t>
                      </a:r>
                      <a:endParaRPr lang="ru-RU"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dirty="0">
                          <a:effectLst/>
                        </a:rPr>
                        <a:t>2,6</a:t>
                      </a:r>
                      <a:endParaRPr lang="ru-RU" sz="1400" b="0" i="0" u="none" strike="noStrike" dirty="0">
                        <a:effectLst/>
                        <a:latin typeface="Calibri" panose="020F0502020204030204" pitchFamily="34" charset="0"/>
                      </a:endParaRPr>
                    </a:p>
                  </a:txBody>
                  <a:tcPr marL="9525" marR="9525" marT="9525" marB="0" anchor="b"/>
                </a:tc>
                <a:tc>
                  <a:txBody>
                    <a:bodyPr/>
                    <a:lstStyle/>
                    <a:p>
                      <a:pPr algn="r" fontAlgn="b"/>
                      <a:r>
                        <a:rPr lang="ru-RU" sz="1400" u="none" strike="noStrike">
                          <a:effectLst/>
                        </a:rPr>
                        <a:t>5,7</a:t>
                      </a:r>
                      <a:endParaRPr lang="ru-RU" sz="14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2546256443"/>
                  </a:ext>
                </a:extLst>
              </a:tr>
              <a:tr h="189983">
                <a:tc>
                  <a:txBody>
                    <a:bodyPr/>
                    <a:lstStyle/>
                    <a:p>
                      <a:pPr algn="l" fontAlgn="b"/>
                      <a:r>
                        <a:rPr lang="en" sz="1400" u="none" strike="noStrike">
                          <a:effectLst/>
                        </a:rPr>
                        <a:t>DP World</a:t>
                      </a:r>
                      <a:endParaRPr lang="en"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a:effectLst/>
                        </a:rPr>
                        <a:t>6 950,0</a:t>
                      </a:r>
                      <a:endParaRPr lang="ru-RU"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a:effectLst/>
                        </a:rPr>
                        <a:t>6</a:t>
                      </a:r>
                      <a:endParaRPr lang="ru-RU"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a:effectLst/>
                        </a:rPr>
                        <a:t>6,3</a:t>
                      </a:r>
                      <a:endParaRPr lang="ru-RU"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a:effectLst/>
                        </a:rPr>
                        <a:t>5,9</a:t>
                      </a:r>
                      <a:endParaRPr lang="ru-RU" sz="14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247063386"/>
                  </a:ext>
                </a:extLst>
              </a:tr>
              <a:tr h="189983">
                <a:tc>
                  <a:txBody>
                    <a:bodyPr/>
                    <a:lstStyle/>
                    <a:p>
                      <a:pPr algn="l" fontAlgn="b"/>
                      <a:r>
                        <a:rPr lang="en" sz="1400" u="none" strike="noStrike">
                          <a:effectLst/>
                        </a:rPr>
                        <a:t>Saudi Arabian Oil</a:t>
                      </a:r>
                      <a:endParaRPr lang="en"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a:effectLst/>
                        </a:rPr>
                        <a:t>6 000,0</a:t>
                      </a:r>
                      <a:endParaRPr lang="ru-RU"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a:effectLst/>
                        </a:rPr>
                        <a:t>3</a:t>
                      </a:r>
                      <a:endParaRPr lang="ru-RU"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dirty="0">
                          <a:effectLst/>
                        </a:rPr>
                        <a:t>4,6</a:t>
                      </a:r>
                      <a:endParaRPr lang="ru-RU" sz="1400" b="0" i="0" u="none" strike="noStrike" dirty="0">
                        <a:effectLst/>
                        <a:latin typeface="Calibri" panose="020F0502020204030204" pitchFamily="34" charset="0"/>
                      </a:endParaRPr>
                    </a:p>
                  </a:txBody>
                  <a:tcPr marL="9525" marR="9525" marT="9525" marB="0" anchor="b"/>
                </a:tc>
                <a:tc>
                  <a:txBody>
                    <a:bodyPr/>
                    <a:lstStyle/>
                    <a:p>
                      <a:pPr algn="r" fontAlgn="b"/>
                      <a:r>
                        <a:rPr lang="ru-RU" sz="1400" u="none" strike="noStrike">
                          <a:effectLst/>
                        </a:rPr>
                        <a:t>5,1</a:t>
                      </a:r>
                      <a:endParaRPr lang="ru-RU" sz="14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1975168269"/>
                  </a:ext>
                </a:extLst>
              </a:tr>
              <a:tr h="189983">
                <a:tc>
                  <a:txBody>
                    <a:bodyPr/>
                    <a:lstStyle/>
                    <a:p>
                      <a:pPr algn="l" fontAlgn="b"/>
                      <a:r>
                        <a:rPr lang="en" sz="1400" u="none" strike="noStrike">
                          <a:effectLst/>
                        </a:rPr>
                        <a:t>First Abu Dhabi Bank</a:t>
                      </a:r>
                      <a:endParaRPr lang="en"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a:effectLst/>
                        </a:rPr>
                        <a:t>3 577,3</a:t>
                      </a:r>
                      <a:endParaRPr lang="ru-RU"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a:effectLst/>
                        </a:rPr>
                        <a:t>6</a:t>
                      </a:r>
                      <a:endParaRPr lang="ru-RU"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a:effectLst/>
                        </a:rPr>
                        <a:t>2,2</a:t>
                      </a:r>
                      <a:endParaRPr lang="ru-RU"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a:effectLst/>
                        </a:rPr>
                        <a:t>5,2</a:t>
                      </a:r>
                      <a:endParaRPr lang="ru-RU" sz="14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1715336467"/>
                  </a:ext>
                </a:extLst>
              </a:tr>
              <a:tr h="189983">
                <a:tc>
                  <a:txBody>
                    <a:bodyPr/>
                    <a:lstStyle/>
                    <a:p>
                      <a:pPr algn="l" fontAlgn="b"/>
                      <a:r>
                        <a:rPr lang="en" sz="1400" u="none" strike="noStrike">
                          <a:effectLst/>
                        </a:rPr>
                        <a:t>Qatar Islamic Bank</a:t>
                      </a:r>
                      <a:endParaRPr lang="en"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a:effectLst/>
                        </a:rPr>
                        <a:t>3 060,0</a:t>
                      </a:r>
                      <a:endParaRPr lang="ru-RU"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a:effectLst/>
                        </a:rPr>
                        <a:t>11</a:t>
                      </a:r>
                      <a:endParaRPr lang="ru-RU"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dirty="0">
                          <a:effectLst/>
                        </a:rPr>
                        <a:t>2,6</a:t>
                      </a:r>
                      <a:endParaRPr lang="ru-RU" sz="1400" b="0" i="0" u="none" strike="noStrike" dirty="0">
                        <a:effectLst/>
                        <a:latin typeface="Calibri" panose="020F0502020204030204" pitchFamily="34" charset="0"/>
                      </a:endParaRPr>
                    </a:p>
                  </a:txBody>
                  <a:tcPr marL="9525" marR="9525" marT="9525" marB="0" anchor="b"/>
                </a:tc>
                <a:tc>
                  <a:txBody>
                    <a:bodyPr/>
                    <a:lstStyle/>
                    <a:p>
                      <a:pPr algn="r" fontAlgn="b"/>
                      <a:r>
                        <a:rPr lang="ru-RU" sz="1400" u="none" strike="noStrike">
                          <a:effectLst/>
                        </a:rPr>
                        <a:t>5,7</a:t>
                      </a:r>
                      <a:endParaRPr lang="ru-RU" sz="14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1492189963"/>
                  </a:ext>
                </a:extLst>
              </a:tr>
              <a:tr h="189983">
                <a:tc>
                  <a:txBody>
                    <a:bodyPr/>
                    <a:lstStyle/>
                    <a:p>
                      <a:pPr algn="l" fontAlgn="b"/>
                      <a:r>
                        <a:rPr lang="en" sz="1400" u="none" strike="noStrike">
                          <a:effectLst/>
                        </a:rPr>
                        <a:t>Riyad Bank</a:t>
                      </a:r>
                      <a:endParaRPr lang="en"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a:effectLst/>
                        </a:rPr>
                        <a:t>2 250,0</a:t>
                      </a:r>
                      <a:endParaRPr lang="ru-RU"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a:effectLst/>
                        </a:rPr>
                        <a:t>2</a:t>
                      </a:r>
                      <a:endParaRPr lang="ru-RU"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a:effectLst/>
                        </a:rPr>
                        <a:t>5,8</a:t>
                      </a:r>
                      <a:endParaRPr lang="ru-RU"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a:effectLst/>
                        </a:rPr>
                        <a:t>6,1</a:t>
                      </a:r>
                      <a:endParaRPr lang="ru-RU" sz="14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3013453309"/>
                  </a:ext>
                </a:extLst>
              </a:tr>
              <a:tr h="189983">
                <a:tc>
                  <a:txBody>
                    <a:bodyPr/>
                    <a:lstStyle/>
                    <a:p>
                      <a:pPr algn="l" fontAlgn="b"/>
                      <a:r>
                        <a:rPr lang="en" sz="1400" u="none" strike="noStrike">
                          <a:effectLst/>
                        </a:rPr>
                        <a:t>Saudi National Bank</a:t>
                      </a:r>
                      <a:endParaRPr lang="en"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a:effectLst/>
                        </a:rPr>
                        <a:t>2 000,0</a:t>
                      </a:r>
                      <a:endParaRPr lang="ru-RU"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a:effectLst/>
                        </a:rPr>
                        <a:t>2</a:t>
                      </a:r>
                      <a:endParaRPr lang="ru-RU"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dirty="0">
                          <a:effectLst/>
                        </a:rPr>
                        <a:t>3,9</a:t>
                      </a:r>
                      <a:endParaRPr lang="ru-RU" sz="1400" b="0" i="0" u="none" strike="noStrike" dirty="0">
                        <a:effectLst/>
                        <a:latin typeface="Calibri" panose="020F0502020204030204" pitchFamily="34" charset="0"/>
                      </a:endParaRPr>
                    </a:p>
                  </a:txBody>
                  <a:tcPr marL="9525" marR="9525" marT="9525" marB="0" anchor="b"/>
                </a:tc>
                <a:tc>
                  <a:txBody>
                    <a:bodyPr/>
                    <a:lstStyle/>
                    <a:p>
                      <a:pPr algn="r" fontAlgn="b"/>
                      <a:r>
                        <a:rPr lang="ru-RU" sz="1400" u="none" strike="noStrike">
                          <a:effectLst/>
                        </a:rPr>
                        <a:t>5,7</a:t>
                      </a:r>
                      <a:endParaRPr lang="ru-RU" sz="14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253571668"/>
                  </a:ext>
                </a:extLst>
              </a:tr>
              <a:tr h="189983">
                <a:tc>
                  <a:txBody>
                    <a:bodyPr/>
                    <a:lstStyle/>
                    <a:p>
                      <a:pPr algn="l" fontAlgn="b"/>
                      <a:r>
                        <a:rPr lang="en" sz="1400" u="none" strike="noStrike">
                          <a:effectLst/>
                        </a:rPr>
                        <a:t>Dar Al Arkan</a:t>
                      </a:r>
                      <a:endParaRPr lang="en"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a:effectLst/>
                        </a:rPr>
                        <a:t>1 900,0</a:t>
                      </a:r>
                      <a:endParaRPr lang="ru-RU"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a:effectLst/>
                        </a:rPr>
                        <a:t>4</a:t>
                      </a:r>
                      <a:endParaRPr lang="ru-RU"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a:effectLst/>
                        </a:rPr>
                        <a:t>2,5</a:t>
                      </a:r>
                      <a:endParaRPr lang="ru-RU"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a:effectLst/>
                        </a:rPr>
                        <a:t>8,9</a:t>
                      </a:r>
                      <a:endParaRPr lang="ru-RU" sz="14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669855947"/>
                  </a:ext>
                </a:extLst>
              </a:tr>
              <a:tr h="189983">
                <a:tc>
                  <a:txBody>
                    <a:bodyPr/>
                    <a:lstStyle/>
                    <a:p>
                      <a:pPr algn="l" fontAlgn="b"/>
                      <a:r>
                        <a:rPr lang="en" sz="1400" u="none" strike="noStrike">
                          <a:effectLst/>
                        </a:rPr>
                        <a:t>Emaar Properties</a:t>
                      </a:r>
                      <a:endParaRPr lang="en"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a:effectLst/>
                        </a:rPr>
                        <a:t>1 750,0</a:t>
                      </a:r>
                      <a:endParaRPr lang="ru-RU"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a:effectLst/>
                        </a:rPr>
                        <a:t>3</a:t>
                      </a:r>
                      <a:endParaRPr lang="ru-RU"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a:effectLst/>
                        </a:rPr>
                        <a:t>6,4</a:t>
                      </a:r>
                      <a:endParaRPr lang="ru-RU"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a:effectLst/>
                        </a:rPr>
                        <a:t>5,7</a:t>
                      </a:r>
                      <a:endParaRPr lang="ru-RU" sz="14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4293277479"/>
                  </a:ext>
                </a:extLst>
              </a:tr>
              <a:tr h="189983">
                <a:tc>
                  <a:txBody>
                    <a:bodyPr/>
                    <a:lstStyle/>
                    <a:p>
                      <a:pPr algn="l" fontAlgn="b"/>
                      <a:r>
                        <a:rPr lang="en" sz="1400" u="none" strike="noStrike">
                          <a:effectLst/>
                        </a:rPr>
                        <a:t>Majid Al Futtaim Holding</a:t>
                      </a:r>
                      <a:endParaRPr lang="en"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a:effectLst/>
                        </a:rPr>
                        <a:t>1 700,0</a:t>
                      </a:r>
                      <a:endParaRPr lang="ru-RU"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a:effectLst/>
                        </a:rPr>
                        <a:t>3</a:t>
                      </a:r>
                      <a:endParaRPr lang="ru-RU"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dirty="0">
                          <a:effectLst/>
                        </a:rPr>
                        <a:t>5,6</a:t>
                      </a:r>
                      <a:endParaRPr lang="ru-RU" sz="1400" b="0" i="0" u="none" strike="noStrike" dirty="0">
                        <a:effectLst/>
                        <a:latin typeface="Calibri" panose="020F0502020204030204" pitchFamily="34" charset="0"/>
                      </a:endParaRPr>
                    </a:p>
                  </a:txBody>
                  <a:tcPr marL="9525" marR="9525" marT="9525" marB="0" anchor="b"/>
                </a:tc>
                <a:tc>
                  <a:txBody>
                    <a:bodyPr/>
                    <a:lstStyle/>
                    <a:p>
                      <a:pPr algn="r" fontAlgn="b"/>
                      <a:r>
                        <a:rPr lang="ru-RU" sz="1400" u="none" strike="noStrike">
                          <a:effectLst/>
                        </a:rPr>
                        <a:t>5,8</a:t>
                      </a:r>
                      <a:endParaRPr lang="ru-RU" sz="14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1268180100"/>
                  </a:ext>
                </a:extLst>
              </a:tr>
              <a:tr h="189983">
                <a:tc>
                  <a:txBody>
                    <a:bodyPr/>
                    <a:lstStyle/>
                    <a:p>
                      <a:pPr algn="l" fontAlgn="b"/>
                      <a:r>
                        <a:rPr lang="en" sz="1400" u="none" strike="noStrike">
                          <a:effectLst/>
                        </a:rPr>
                        <a:t>IDB Trust Services</a:t>
                      </a:r>
                      <a:endParaRPr lang="en"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a:effectLst/>
                        </a:rPr>
                        <a:t>1 500,0</a:t>
                      </a:r>
                      <a:endParaRPr lang="ru-RU"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a:effectLst/>
                        </a:rPr>
                        <a:t>1</a:t>
                      </a:r>
                      <a:endParaRPr lang="ru-RU"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dirty="0">
                          <a:effectLst/>
                        </a:rPr>
                        <a:t>1,9</a:t>
                      </a:r>
                      <a:endParaRPr lang="ru-RU" sz="1400" b="0" i="0" u="none" strike="noStrike" dirty="0">
                        <a:effectLst/>
                        <a:latin typeface="Calibri" panose="020F0502020204030204" pitchFamily="34" charset="0"/>
                      </a:endParaRPr>
                    </a:p>
                  </a:txBody>
                  <a:tcPr marL="9525" marR="9525" marT="9525" marB="0" anchor="b"/>
                </a:tc>
                <a:tc>
                  <a:txBody>
                    <a:bodyPr/>
                    <a:lstStyle/>
                    <a:p>
                      <a:pPr algn="r" fontAlgn="b"/>
                      <a:r>
                        <a:rPr lang="ru-RU" sz="1400" u="none" strike="noStrike" dirty="0">
                          <a:effectLst/>
                        </a:rPr>
                        <a:t>5,0</a:t>
                      </a:r>
                      <a:endParaRPr lang="ru-RU" sz="14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335177399"/>
                  </a:ext>
                </a:extLst>
              </a:tr>
              <a:tr h="189983">
                <a:tc>
                  <a:txBody>
                    <a:bodyPr/>
                    <a:lstStyle/>
                    <a:p>
                      <a:pPr algn="l" fontAlgn="b"/>
                      <a:r>
                        <a:rPr lang="en" sz="1400" u="none" strike="noStrike">
                          <a:effectLst/>
                        </a:rPr>
                        <a:t>Sharjah Islamic Bank</a:t>
                      </a:r>
                      <a:endParaRPr lang="en"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a:effectLst/>
                        </a:rPr>
                        <a:t>1 500,0</a:t>
                      </a:r>
                      <a:endParaRPr lang="ru-RU"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a:effectLst/>
                        </a:rPr>
                        <a:t>3</a:t>
                      </a:r>
                      <a:endParaRPr lang="ru-RU"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a:effectLst/>
                        </a:rPr>
                        <a:t>1,9</a:t>
                      </a:r>
                      <a:endParaRPr lang="ru-RU"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dirty="0">
                          <a:effectLst/>
                        </a:rPr>
                        <a:t>5,3</a:t>
                      </a:r>
                      <a:endParaRPr lang="ru-RU" sz="14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3578555016"/>
                  </a:ext>
                </a:extLst>
              </a:tr>
              <a:tr h="189983">
                <a:tc>
                  <a:txBody>
                    <a:bodyPr/>
                    <a:lstStyle/>
                    <a:p>
                      <a:pPr algn="l" fontAlgn="b"/>
                      <a:r>
                        <a:rPr lang="en" sz="1400" u="none" strike="noStrike">
                          <a:effectLst/>
                        </a:rPr>
                        <a:t>Masraf al Rayan</a:t>
                      </a:r>
                      <a:endParaRPr lang="en"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a:effectLst/>
                        </a:rPr>
                        <a:t>1 440,0</a:t>
                      </a:r>
                      <a:endParaRPr lang="ru-RU"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a:effectLst/>
                        </a:rPr>
                        <a:t>4</a:t>
                      </a:r>
                      <a:endParaRPr lang="ru-RU"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a:effectLst/>
                        </a:rPr>
                        <a:t>2,4</a:t>
                      </a:r>
                      <a:endParaRPr lang="ru-RU" sz="1400" b="0" i="0" u="none" strike="noStrike">
                        <a:effectLst/>
                        <a:latin typeface="Calibri" panose="020F0502020204030204" pitchFamily="34" charset="0"/>
                      </a:endParaRPr>
                    </a:p>
                  </a:txBody>
                  <a:tcPr marL="9525" marR="9525" marT="9525" marB="0" anchor="b"/>
                </a:tc>
                <a:tc>
                  <a:txBody>
                    <a:bodyPr/>
                    <a:lstStyle/>
                    <a:p>
                      <a:pPr algn="r" fontAlgn="b"/>
                      <a:r>
                        <a:rPr lang="ru-RU" sz="1400" u="none" strike="noStrike" dirty="0">
                          <a:effectLst/>
                        </a:rPr>
                        <a:t>5,6</a:t>
                      </a:r>
                      <a:endParaRPr lang="ru-RU" sz="14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355086232"/>
                  </a:ext>
                </a:extLst>
              </a:tr>
            </a:tbl>
          </a:graphicData>
        </a:graphic>
      </p:graphicFrame>
      <p:sp>
        <p:nvSpPr>
          <p:cNvPr id="9" name="TextBox 8">
            <a:extLst>
              <a:ext uri="{FF2B5EF4-FFF2-40B4-BE49-F238E27FC236}">
                <a16:creationId xmlns:a16="http://schemas.microsoft.com/office/drawing/2014/main" id="{D29FC3B2-BF2B-44C8-A10D-101B66D22EF1}"/>
              </a:ext>
            </a:extLst>
          </p:cNvPr>
          <p:cNvSpPr txBox="1"/>
          <p:nvPr/>
        </p:nvSpPr>
        <p:spPr>
          <a:xfrm>
            <a:off x="3059832" y="4879746"/>
            <a:ext cx="2133918" cy="276999"/>
          </a:xfrm>
          <a:prstGeom prst="rect">
            <a:avLst/>
          </a:prstGeom>
          <a:noFill/>
        </p:spPr>
        <p:txBody>
          <a:bodyPr wrap="none" rtlCol="0">
            <a:spAutoFit/>
          </a:bodyPr>
          <a:lstStyle/>
          <a:p>
            <a:r>
              <a:rPr lang="en-US" sz="1200" dirty="0"/>
              <a:t>Source: </a:t>
            </a:r>
            <a:r>
              <a:rPr lang="en-US" sz="1200" dirty="0">
                <a:hlinkClick r:id="rId2"/>
              </a:rPr>
              <a:t>https://cbonds.com/</a:t>
            </a:r>
            <a:r>
              <a:rPr lang="en-US" sz="1200" dirty="0"/>
              <a:t> </a:t>
            </a:r>
            <a:endParaRPr lang="ru-RU" sz="1200" dirty="0"/>
          </a:p>
        </p:txBody>
      </p:sp>
    </p:spTree>
    <p:extLst>
      <p:ext uri="{BB962C8B-B14F-4D97-AF65-F5344CB8AC3E}">
        <p14:creationId xmlns:p14="http://schemas.microsoft.com/office/powerpoint/2010/main" val="1871245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араллелограмм 1"/>
          <p:cNvSpPr/>
          <p:nvPr/>
        </p:nvSpPr>
        <p:spPr>
          <a:xfrm>
            <a:off x="2771800" y="4876006"/>
            <a:ext cx="6372200" cy="267494"/>
          </a:xfrm>
          <a:custGeom>
            <a:avLst/>
            <a:gdLst>
              <a:gd name="connsiteX0" fmla="*/ 0 w 6696744"/>
              <a:gd name="connsiteY0" fmla="*/ 267494 h 267494"/>
              <a:gd name="connsiteX1" fmla="*/ 279143 w 6696744"/>
              <a:gd name="connsiteY1" fmla="*/ 0 h 267494"/>
              <a:gd name="connsiteX2" fmla="*/ 6696744 w 6696744"/>
              <a:gd name="connsiteY2" fmla="*/ 0 h 267494"/>
              <a:gd name="connsiteX3" fmla="*/ 6417601 w 6696744"/>
              <a:gd name="connsiteY3" fmla="*/ 267494 h 267494"/>
              <a:gd name="connsiteX4" fmla="*/ 0 w 6696744"/>
              <a:gd name="connsiteY4" fmla="*/ 267494 h 267494"/>
              <a:gd name="connsiteX0" fmla="*/ 0 w 6419158"/>
              <a:gd name="connsiteY0" fmla="*/ 267494 h 267494"/>
              <a:gd name="connsiteX1" fmla="*/ 279143 w 6419158"/>
              <a:gd name="connsiteY1" fmla="*/ 0 h 267494"/>
              <a:gd name="connsiteX2" fmla="*/ 6419158 w 6419158"/>
              <a:gd name="connsiteY2" fmla="*/ 5443 h 267494"/>
              <a:gd name="connsiteX3" fmla="*/ 6417601 w 6419158"/>
              <a:gd name="connsiteY3" fmla="*/ 267494 h 267494"/>
              <a:gd name="connsiteX4" fmla="*/ 0 w 6419158"/>
              <a:gd name="connsiteY4" fmla="*/ 267494 h 267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9158" h="267494">
                <a:moveTo>
                  <a:pt x="0" y="267494"/>
                </a:moveTo>
                <a:lnTo>
                  <a:pt x="279143" y="0"/>
                </a:lnTo>
                <a:lnTo>
                  <a:pt x="6419158" y="5443"/>
                </a:lnTo>
                <a:lnTo>
                  <a:pt x="6417601" y="267494"/>
                </a:lnTo>
                <a:lnTo>
                  <a:pt x="0" y="267494"/>
                </a:lnTo>
                <a:close/>
              </a:path>
            </a:pathLst>
          </a:custGeom>
          <a:solidFill>
            <a:srgbClr val="EE5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a typeface="Cambria" panose="02040503050406030204" pitchFamily="18" charset="0"/>
            </a:endParaRPr>
          </a:p>
        </p:txBody>
      </p:sp>
      <p:sp>
        <p:nvSpPr>
          <p:cNvPr id="3" name="Пятиугольник 2"/>
          <p:cNvSpPr/>
          <p:nvPr/>
        </p:nvSpPr>
        <p:spPr>
          <a:xfrm>
            <a:off x="0" y="4451895"/>
            <a:ext cx="2915816" cy="691605"/>
          </a:xfrm>
          <a:prstGeom prst="homePlate">
            <a:avLst/>
          </a:prstGeom>
          <a:solidFill>
            <a:schemeClr val="tx2"/>
          </a:solidFill>
          <a:ln w="25400" cap="flat" cmpd="sng" algn="ctr">
            <a:noFill/>
            <a:prstDash val="solid"/>
          </a:ln>
          <a:effectLst/>
        </p:spPr>
        <p:txBody>
          <a:bodyPr rtlCol="0" anchor="ctr"/>
          <a:lstStyle/>
          <a:p>
            <a:pPr lvl="0" algn="ctr">
              <a:buClrTx/>
              <a:defRPr/>
            </a:pPr>
            <a:endParaRPr lang="en-US" sz="2400" dirty="0">
              <a:solidFill>
                <a:srgbClr val="FFFFFF"/>
              </a:solidFill>
              <a:latin typeface="Century Gothic" panose="020B0502020202020204" pitchFamily="34" charset="0"/>
              <a:ea typeface="Cambria" panose="02040503050406030204" pitchFamily="18" charset="0"/>
              <a:cs typeface="+mn-cs"/>
            </a:endParaRPr>
          </a:p>
        </p:txBody>
      </p:sp>
      <p:sp>
        <p:nvSpPr>
          <p:cNvPr id="4" name="Прямоугольник 3"/>
          <p:cNvSpPr/>
          <p:nvPr/>
        </p:nvSpPr>
        <p:spPr>
          <a:xfrm>
            <a:off x="-11663" y="0"/>
            <a:ext cx="9155663" cy="2674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a typeface="Cambria" panose="02040503050406030204" pitchFamily="18" charset="0"/>
            </a:endParaRPr>
          </a:p>
        </p:txBody>
      </p:sp>
      <p:sp>
        <p:nvSpPr>
          <p:cNvPr id="5" name="AutoShape 5" descr="Картинки по запросу care ratin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Century Gothic" panose="020B0502020202020204" pitchFamily="34" charset="0"/>
              <a:ea typeface="Cambria" panose="02040503050406030204" pitchFamily="18" charset="0"/>
            </a:endParaRPr>
          </a:p>
        </p:txBody>
      </p:sp>
      <p:sp>
        <p:nvSpPr>
          <p:cNvPr id="10" name="Заголовок 1">
            <a:extLst>
              <a:ext uri="{FF2B5EF4-FFF2-40B4-BE49-F238E27FC236}">
                <a16:creationId xmlns:a16="http://schemas.microsoft.com/office/drawing/2014/main" id="{A5DAF724-0A20-4026-B322-163756D847C2}"/>
              </a:ext>
            </a:extLst>
          </p:cNvPr>
          <p:cNvSpPr txBox="1">
            <a:spLocks/>
          </p:cNvSpPr>
          <p:nvPr/>
        </p:nvSpPr>
        <p:spPr>
          <a:xfrm>
            <a:off x="-11663" y="267494"/>
            <a:ext cx="8424935" cy="5432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pPr>
            <a:r>
              <a:rPr lang="en-US" sz="2500" b="1" spc="117" dirty="0">
                <a:solidFill>
                  <a:srgbClr val="364165"/>
                </a:solidFill>
                <a:latin typeface="Arial" panose="020B0604020202020204" pitchFamily="34" charset="0"/>
                <a:cs typeface="Arial" panose="020B0604020202020204" pitchFamily="34" charset="0"/>
              </a:rPr>
              <a:t>TOP corporate domestic bonds Issuers</a:t>
            </a:r>
            <a:endParaRPr lang="ru-RU" sz="2500" dirty="0">
              <a:solidFill>
                <a:srgbClr val="364165"/>
              </a:solidFill>
              <a:latin typeface="Arial" panose="020B0604020202020204" pitchFamily="34" charset="0"/>
              <a:cs typeface="Arial" panose="020B0604020202020204" pitchFamily="34" charset="0"/>
            </a:endParaRPr>
          </a:p>
        </p:txBody>
      </p:sp>
      <p:sp>
        <p:nvSpPr>
          <p:cNvPr id="6" name="Номер слайда 5">
            <a:extLst>
              <a:ext uri="{FF2B5EF4-FFF2-40B4-BE49-F238E27FC236}">
                <a16:creationId xmlns:a16="http://schemas.microsoft.com/office/drawing/2014/main" id="{36345AC9-0DDB-4715-B4D0-CECF320B18B8}"/>
              </a:ext>
            </a:extLst>
          </p:cNvPr>
          <p:cNvSpPr>
            <a:spLocks noGrp="1"/>
          </p:cNvSpPr>
          <p:nvPr>
            <p:ph type="sldNum" sz="quarter" idx="12"/>
          </p:nvPr>
        </p:nvSpPr>
        <p:spPr>
          <a:xfrm>
            <a:off x="6948264" y="4876006"/>
            <a:ext cx="2133600" cy="273844"/>
          </a:xfrm>
        </p:spPr>
        <p:txBody>
          <a:bodyPr/>
          <a:lstStyle/>
          <a:p>
            <a:fld id="{0DDA3638-614F-4B2E-9369-0D88036F74AC}" type="slidenum">
              <a:rPr lang="ru-RU" smtClean="0">
                <a:solidFill>
                  <a:prstClr val="black">
                    <a:tint val="75000"/>
                  </a:prstClr>
                </a:solidFill>
              </a:rPr>
              <a:pPr/>
              <a:t>14</a:t>
            </a:fld>
            <a:endParaRPr lang="ru-RU" dirty="0">
              <a:solidFill>
                <a:prstClr val="black">
                  <a:tint val="75000"/>
                </a:prstClr>
              </a:solidFill>
            </a:endParaRPr>
          </a:p>
        </p:txBody>
      </p:sp>
      <p:graphicFrame>
        <p:nvGraphicFramePr>
          <p:cNvPr id="8" name="Таблица 7">
            <a:extLst>
              <a:ext uri="{FF2B5EF4-FFF2-40B4-BE49-F238E27FC236}">
                <a16:creationId xmlns:a16="http://schemas.microsoft.com/office/drawing/2014/main" id="{4E8F9425-1CF8-0B47-AD90-ECA425984942}"/>
              </a:ext>
            </a:extLst>
          </p:cNvPr>
          <p:cNvGraphicFramePr>
            <a:graphicFrameLocks noGrp="1"/>
          </p:cNvGraphicFramePr>
          <p:nvPr>
            <p:extLst>
              <p:ext uri="{D42A27DB-BD31-4B8C-83A1-F6EECF244321}">
                <p14:modId xmlns:p14="http://schemas.microsoft.com/office/powerpoint/2010/main" val="3142987075"/>
              </p:ext>
            </p:extLst>
          </p:nvPr>
        </p:nvGraphicFramePr>
        <p:xfrm>
          <a:off x="999758" y="563719"/>
          <a:ext cx="7132819" cy="4342348"/>
        </p:xfrm>
        <a:graphic>
          <a:graphicData uri="http://schemas.openxmlformats.org/drawingml/2006/table">
            <a:tbl>
              <a:tblPr>
                <a:tableStyleId>{0B119AAE-1C9B-44EB-93F6-A352E894D4EF}</a:tableStyleId>
              </a:tblPr>
              <a:tblGrid>
                <a:gridCol w="4021611">
                  <a:extLst>
                    <a:ext uri="{9D8B030D-6E8A-4147-A177-3AD203B41FA5}">
                      <a16:colId xmlns:a16="http://schemas.microsoft.com/office/drawing/2014/main" val="4111985100"/>
                    </a:ext>
                  </a:extLst>
                </a:gridCol>
                <a:gridCol w="2066221">
                  <a:extLst>
                    <a:ext uri="{9D8B030D-6E8A-4147-A177-3AD203B41FA5}">
                      <a16:colId xmlns:a16="http://schemas.microsoft.com/office/drawing/2014/main" val="38445364"/>
                    </a:ext>
                  </a:extLst>
                </a:gridCol>
                <a:gridCol w="1044987">
                  <a:extLst>
                    <a:ext uri="{9D8B030D-6E8A-4147-A177-3AD203B41FA5}">
                      <a16:colId xmlns:a16="http://schemas.microsoft.com/office/drawing/2014/main" val="2391429890"/>
                    </a:ext>
                  </a:extLst>
                </a:gridCol>
              </a:tblGrid>
              <a:tr h="358036">
                <a:tc>
                  <a:txBody>
                    <a:bodyPr/>
                    <a:lstStyle/>
                    <a:p>
                      <a:pPr algn="l" fontAlgn="b"/>
                      <a:r>
                        <a:rPr lang="en" sz="1400" u="none" strike="noStrike" dirty="0">
                          <a:effectLst/>
                        </a:rPr>
                        <a:t>Issuers</a:t>
                      </a:r>
                      <a:endParaRPr lang="en" sz="1400" b="0" i="0" u="none" strike="noStrike" dirty="0">
                        <a:effectLst/>
                        <a:latin typeface="Calibri" panose="020F0502020204030204" pitchFamily="34" charset="0"/>
                      </a:endParaRPr>
                    </a:p>
                  </a:txBody>
                  <a:tcPr marL="8464" marR="8464" marT="8464" marB="0" anchor="b"/>
                </a:tc>
                <a:tc>
                  <a:txBody>
                    <a:bodyPr/>
                    <a:lstStyle/>
                    <a:p>
                      <a:pPr algn="l" fontAlgn="b"/>
                      <a:r>
                        <a:rPr lang="en" sz="1400" u="none" strike="noStrike">
                          <a:effectLst/>
                        </a:rPr>
                        <a:t>USD amount, mln</a:t>
                      </a:r>
                      <a:endParaRPr lang="en" sz="1400" b="0" i="0" u="none" strike="noStrike">
                        <a:effectLst/>
                        <a:latin typeface="Calibri" panose="020F0502020204030204" pitchFamily="34" charset="0"/>
                      </a:endParaRPr>
                    </a:p>
                  </a:txBody>
                  <a:tcPr marL="8464" marR="8464" marT="8464" marB="0" anchor="b"/>
                </a:tc>
                <a:tc>
                  <a:txBody>
                    <a:bodyPr/>
                    <a:lstStyle/>
                    <a:p>
                      <a:pPr algn="l" fontAlgn="b"/>
                      <a:r>
                        <a:rPr lang="en" sz="1400" u="none" strike="noStrike">
                          <a:effectLst/>
                        </a:rPr>
                        <a:t>issues</a:t>
                      </a:r>
                      <a:endParaRPr lang="en" sz="1400" b="0" i="0" u="none" strike="noStrike">
                        <a:effectLst/>
                        <a:latin typeface="Calibri" panose="020F0502020204030204" pitchFamily="34" charset="0"/>
                      </a:endParaRPr>
                    </a:p>
                  </a:txBody>
                  <a:tcPr marL="8464" marR="8464" marT="8464" marB="0" anchor="b"/>
                </a:tc>
                <a:extLst>
                  <a:ext uri="{0D108BD9-81ED-4DB2-BD59-A6C34878D82A}">
                    <a16:rowId xmlns:a16="http://schemas.microsoft.com/office/drawing/2014/main" val="3507897649"/>
                  </a:ext>
                </a:extLst>
              </a:tr>
              <a:tr h="199891">
                <a:tc>
                  <a:txBody>
                    <a:bodyPr/>
                    <a:lstStyle/>
                    <a:p>
                      <a:pPr algn="l" fontAlgn="b"/>
                      <a:r>
                        <a:rPr lang="en" sz="1400" u="none" strike="noStrike">
                          <a:effectLst/>
                        </a:rPr>
                        <a:t>DanaInfra Nasional</a:t>
                      </a:r>
                      <a:endParaRPr lang="en" sz="1400" b="0" i="0" u="none" strike="noStrike">
                        <a:effectLst/>
                        <a:latin typeface="Calibri" panose="020F0502020204030204" pitchFamily="34" charset="0"/>
                      </a:endParaRPr>
                    </a:p>
                  </a:txBody>
                  <a:tcPr marL="8464" marR="8464" marT="8464" marB="0" anchor="b"/>
                </a:tc>
                <a:tc>
                  <a:txBody>
                    <a:bodyPr/>
                    <a:lstStyle/>
                    <a:p>
                      <a:pPr algn="r" fontAlgn="b"/>
                      <a:r>
                        <a:rPr lang="ru-RU" sz="1400" u="none" strike="noStrike">
                          <a:effectLst/>
                        </a:rPr>
                        <a:t>16 549,1</a:t>
                      </a:r>
                      <a:endParaRPr lang="ru-RU" sz="1400" b="0" i="0" u="none" strike="noStrike">
                        <a:effectLst/>
                        <a:latin typeface="Calibri" panose="020F0502020204030204" pitchFamily="34" charset="0"/>
                      </a:endParaRPr>
                    </a:p>
                  </a:txBody>
                  <a:tcPr marL="8464" marR="8464" marT="8464" marB="0" anchor="b"/>
                </a:tc>
                <a:tc>
                  <a:txBody>
                    <a:bodyPr/>
                    <a:lstStyle/>
                    <a:p>
                      <a:pPr algn="r" fontAlgn="b"/>
                      <a:r>
                        <a:rPr lang="ru-RU" sz="1400" u="none" strike="noStrike">
                          <a:effectLst/>
                        </a:rPr>
                        <a:t>140</a:t>
                      </a:r>
                      <a:endParaRPr lang="ru-RU" sz="1400" b="0" i="0" u="none" strike="noStrike">
                        <a:effectLst/>
                        <a:latin typeface="Calibri" panose="020F0502020204030204" pitchFamily="34" charset="0"/>
                      </a:endParaRPr>
                    </a:p>
                  </a:txBody>
                  <a:tcPr marL="8464" marR="8464" marT="8464" marB="0" anchor="b"/>
                </a:tc>
                <a:extLst>
                  <a:ext uri="{0D108BD9-81ED-4DB2-BD59-A6C34878D82A}">
                    <a16:rowId xmlns:a16="http://schemas.microsoft.com/office/drawing/2014/main" val="2652361788"/>
                  </a:ext>
                </a:extLst>
              </a:tr>
              <a:tr h="199891">
                <a:tc>
                  <a:txBody>
                    <a:bodyPr/>
                    <a:lstStyle/>
                    <a:p>
                      <a:pPr algn="l" fontAlgn="b"/>
                      <a:r>
                        <a:rPr lang="en" sz="1400" u="none" strike="noStrike">
                          <a:effectLst/>
                        </a:rPr>
                        <a:t>Prasarana Malaysia</a:t>
                      </a:r>
                      <a:endParaRPr lang="en" sz="1400" b="0" i="0" u="none" strike="noStrike">
                        <a:effectLst/>
                        <a:latin typeface="Calibri" panose="020F0502020204030204" pitchFamily="34" charset="0"/>
                      </a:endParaRPr>
                    </a:p>
                  </a:txBody>
                  <a:tcPr marL="8464" marR="8464" marT="8464" marB="0" anchor="b"/>
                </a:tc>
                <a:tc>
                  <a:txBody>
                    <a:bodyPr/>
                    <a:lstStyle/>
                    <a:p>
                      <a:pPr algn="r" fontAlgn="b"/>
                      <a:r>
                        <a:rPr lang="ru-RU" sz="1400" u="none" strike="noStrike">
                          <a:effectLst/>
                        </a:rPr>
                        <a:t>8 406,6</a:t>
                      </a:r>
                      <a:endParaRPr lang="ru-RU" sz="1400" b="0" i="0" u="none" strike="noStrike">
                        <a:effectLst/>
                        <a:latin typeface="Calibri" panose="020F0502020204030204" pitchFamily="34" charset="0"/>
                      </a:endParaRPr>
                    </a:p>
                  </a:txBody>
                  <a:tcPr marL="8464" marR="8464" marT="8464" marB="0" anchor="b"/>
                </a:tc>
                <a:tc>
                  <a:txBody>
                    <a:bodyPr/>
                    <a:lstStyle/>
                    <a:p>
                      <a:pPr algn="r" fontAlgn="b"/>
                      <a:r>
                        <a:rPr lang="ru-RU" sz="1400" u="none" strike="noStrike">
                          <a:effectLst/>
                        </a:rPr>
                        <a:t>76</a:t>
                      </a:r>
                      <a:endParaRPr lang="ru-RU" sz="1400" b="0" i="0" u="none" strike="noStrike">
                        <a:effectLst/>
                        <a:latin typeface="Calibri" panose="020F0502020204030204" pitchFamily="34" charset="0"/>
                      </a:endParaRPr>
                    </a:p>
                  </a:txBody>
                  <a:tcPr marL="8464" marR="8464" marT="8464" marB="0" anchor="b"/>
                </a:tc>
                <a:extLst>
                  <a:ext uri="{0D108BD9-81ED-4DB2-BD59-A6C34878D82A}">
                    <a16:rowId xmlns:a16="http://schemas.microsoft.com/office/drawing/2014/main" val="3959751678"/>
                  </a:ext>
                </a:extLst>
              </a:tr>
              <a:tr h="199891">
                <a:tc>
                  <a:txBody>
                    <a:bodyPr/>
                    <a:lstStyle/>
                    <a:p>
                      <a:pPr algn="l" fontAlgn="b"/>
                      <a:r>
                        <a:rPr lang="en" sz="1400" u="none" strike="noStrike">
                          <a:effectLst/>
                        </a:rPr>
                        <a:t>LPPSA</a:t>
                      </a:r>
                      <a:endParaRPr lang="en" sz="1400" b="0" i="0" u="none" strike="noStrike">
                        <a:effectLst/>
                        <a:latin typeface="Calibri" panose="020F0502020204030204" pitchFamily="34" charset="0"/>
                      </a:endParaRPr>
                    </a:p>
                  </a:txBody>
                  <a:tcPr marL="8464" marR="8464" marT="8464" marB="0" anchor="b"/>
                </a:tc>
                <a:tc>
                  <a:txBody>
                    <a:bodyPr/>
                    <a:lstStyle/>
                    <a:p>
                      <a:pPr algn="r" fontAlgn="b"/>
                      <a:r>
                        <a:rPr lang="ru-RU" sz="1400" u="none" strike="noStrike">
                          <a:effectLst/>
                        </a:rPr>
                        <a:t>8 043,5</a:t>
                      </a:r>
                      <a:endParaRPr lang="ru-RU" sz="1400" b="0" i="0" u="none" strike="noStrike">
                        <a:effectLst/>
                        <a:latin typeface="Calibri" panose="020F0502020204030204" pitchFamily="34" charset="0"/>
                      </a:endParaRPr>
                    </a:p>
                  </a:txBody>
                  <a:tcPr marL="8464" marR="8464" marT="8464" marB="0" anchor="b"/>
                </a:tc>
                <a:tc>
                  <a:txBody>
                    <a:bodyPr/>
                    <a:lstStyle/>
                    <a:p>
                      <a:pPr algn="r" fontAlgn="b"/>
                      <a:r>
                        <a:rPr lang="ru-RU" sz="1400" u="none" strike="noStrike">
                          <a:effectLst/>
                        </a:rPr>
                        <a:t>57</a:t>
                      </a:r>
                      <a:endParaRPr lang="ru-RU" sz="1400" b="0" i="0" u="none" strike="noStrike">
                        <a:effectLst/>
                        <a:latin typeface="Calibri" panose="020F0502020204030204" pitchFamily="34" charset="0"/>
                      </a:endParaRPr>
                    </a:p>
                  </a:txBody>
                  <a:tcPr marL="8464" marR="8464" marT="8464" marB="0" anchor="b"/>
                </a:tc>
                <a:extLst>
                  <a:ext uri="{0D108BD9-81ED-4DB2-BD59-A6C34878D82A}">
                    <a16:rowId xmlns:a16="http://schemas.microsoft.com/office/drawing/2014/main" val="908135869"/>
                  </a:ext>
                </a:extLst>
              </a:tr>
              <a:tr h="358036">
                <a:tc>
                  <a:txBody>
                    <a:bodyPr/>
                    <a:lstStyle/>
                    <a:p>
                      <a:pPr algn="l" fontAlgn="b"/>
                      <a:r>
                        <a:rPr lang="en" sz="1400" u="none" strike="noStrike">
                          <a:effectLst/>
                        </a:rPr>
                        <a:t>Projek Lebuhraya Usahasama</a:t>
                      </a:r>
                      <a:endParaRPr lang="en" sz="1400" b="0" i="0" u="none" strike="noStrike">
                        <a:effectLst/>
                        <a:latin typeface="Calibri" panose="020F0502020204030204" pitchFamily="34" charset="0"/>
                      </a:endParaRPr>
                    </a:p>
                  </a:txBody>
                  <a:tcPr marL="8464" marR="8464" marT="8464" marB="0" anchor="b"/>
                </a:tc>
                <a:tc>
                  <a:txBody>
                    <a:bodyPr/>
                    <a:lstStyle/>
                    <a:p>
                      <a:pPr algn="r" fontAlgn="b"/>
                      <a:r>
                        <a:rPr lang="ru-RU" sz="1400" u="none" strike="noStrike">
                          <a:effectLst/>
                        </a:rPr>
                        <a:t>6 205,9</a:t>
                      </a:r>
                      <a:endParaRPr lang="ru-RU" sz="1400" b="0" i="0" u="none" strike="noStrike">
                        <a:effectLst/>
                        <a:latin typeface="Calibri" panose="020F0502020204030204" pitchFamily="34" charset="0"/>
                      </a:endParaRPr>
                    </a:p>
                  </a:txBody>
                  <a:tcPr marL="8464" marR="8464" marT="8464" marB="0" anchor="b"/>
                </a:tc>
                <a:tc>
                  <a:txBody>
                    <a:bodyPr/>
                    <a:lstStyle/>
                    <a:p>
                      <a:pPr algn="r" fontAlgn="b"/>
                      <a:r>
                        <a:rPr lang="ru-RU" sz="1400" u="none" strike="noStrike">
                          <a:effectLst/>
                        </a:rPr>
                        <a:t>17</a:t>
                      </a:r>
                      <a:endParaRPr lang="ru-RU" sz="1400" b="0" i="0" u="none" strike="noStrike">
                        <a:effectLst/>
                        <a:latin typeface="Calibri" panose="020F0502020204030204" pitchFamily="34" charset="0"/>
                      </a:endParaRPr>
                    </a:p>
                  </a:txBody>
                  <a:tcPr marL="8464" marR="8464" marT="8464" marB="0" anchor="b"/>
                </a:tc>
                <a:extLst>
                  <a:ext uri="{0D108BD9-81ED-4DB2-BD59-A6C34878D82A}">
                    <a16:rowId xmlns:a16="http://schemas.microsoft.com/office/drawing/2014/main" val="1957314053"/>
                  </a:ext>
                </a:extLst>
              </a:tr>
              <a:tr h="199891">
                <a:tc>
                  <a:txBody>
                    <a:bodyPr/>
                    <a:lstStyle/>
                    <a:p>
                      <a:pPr algn="l" fontAlgn="b"/>
                      <a:r>
                        <a:rPr lang="en" sz="1400" u="none" strike="noStrike">
                          <a:effectLst/>
                        </a:rPr>
                        <a:t>Urusharta Jamaah</a:t>
                      </a:r>
                      <a:endParaRPr lang="en" sz="1400" b="0" i="0" u="none" strike="noStrike">
                        <a:effectLst/>
                        <a:latin typeface="Calibri" panose="020F0502020204030204" pitchFamily="34" charset="0"/>
                      </a:endParaRPr>
                    </a:p>
                  </a:txBody>
                  <a:tcPr marL="8464" marR="8464" marT="8464" marB="0" anchor="b"/>
                </a:tc>
                <a:tc>
                  <a:txBody>
                    <a:bodyPr/>
                    <a:lstStyle/>
                    <a:p>
                      <a:pPr algn="r" fontAlgn="b"/>
                      <a:r>
                        <a:rPr lang="ru-RU" sz="1400" u="none" strike="noStrike">
                          <a:effectLst/>
                        </a:rPr>
                        <a:t>6 063,2</a:t>
                      </a:r>
                      <a:endParaRPr lang="ru-RU" sz="1400" b="0" i="0" u="none" strike="noStrike">
                        <a:effectLst/>
                        <a:latin typeface="Calibri" panose="020F0502020204030204" pitchFamily="34" charset="0"/>
                      </a:endParaRPr>
                    </a:p>
                  </a:txBody>
                  <a:tcPr marL="8464" marR="8464" marT="8464" marB="0" anchor="b"/>
                </a:tc>
                <a:tc>
                  <a:txBody>
                    <a:bodyPr/>
                    <a:lstStyle/>
                    <a:p>
                      <a:pPr algn="r" fontAlgn="b"/>
                      <a:r>
                        <a:rPr lang="ru-RU" sz="1400" u="none" strike="noStrike">
                          <a:effectLst/>
                        </a:rPr>
                        <a:t>2</a:t>
                      </a:r>
                      <a:endParaRPr lang="ru-RU" sz="1400" b="0" i="0" u="none" strike="noStrike">
                        <a:effectLst/>
                        <a:latin typeface="Calibri" panose="020F0502020204030204" pitchFamily="34" charset="0"/>
                      </a:endParaRPr>
                    </a:p>
                  </a:txBody>
                  <a:tcPr marL="8464" marR="8464" marT="8464" marB="0" anchor="b"/>
                </a:tc>
                <a:extLst>
                  <a:ext uri="{0D108BD9-81ED-4DB2-BD59-A6C34878D82A}">
                    <a16:rowId xmlns:a16="http://schemas.microsoft.com/office/drawing/2014/main" val="837647299"/>
                  </a:ext>
                </a:extLst>
              </a:tr>
              <a:tr h="199891">
                <a:tc>
                  <a:txBody>
                    <a:bodyPr/>
                    <a:lstStyle/>
                    <a:p>
                      <a:pPr algn="l" fontAlgn="b"/>
                      <a:r>
                        <a:rPr lang="en" sz="1400" u="none" strike="noStrike">
                          <a:effectLst/>
                        </a:rPr>
                        <a:t>Khazanah Nasional</a:t>
                      </a:r>
                      <a:endParaRPr lang="en" sz="1400" b="0" i="0" u="none" strike="noStrike">
                        <a:effectLst/>
                        <a:latin typeface="Calibri" panose="020F0502020204030204" pitchFamily="34" charset="0"/>
                      </a:endParaRPr>
                    </a:p>
                  </a:txBody>
                  <a:tcPr marL="8464" marR="8464" marT="8464" marB="0" anchor="b"/>
                </a:tc>
                <a:tc>
                  <a:txBody>
                    <a:bodyPr/>
                    <a:lstStyle/>
                    <a:p>
                      <a:pPr algn="r" fontAlgn="b"/>
                      <a:r>
                        <a:rPr lang="ru-RU" sz="1400" u="none" strike="noStrike">
                          <a:effectLst/>
                        </a:rPr>
                        <a:t>4 973,5</a:t>
                      </a:r>
                      <a:endParaRPr lang="ru-RU" sz="1400" b="0" i="0" u="none" strike="noStrike">
                        <a:effectLst/>
                        <a:latin typeface="Calibri" panose="020F0502020204030204" pitchFamily="34" charset="0"/>
                      </a:endParaRPr>
                    </a:p>
                  </a:txBody>
                  <a:tcPr marL="8464" marR="8464" marT="8464" marB="0" anchor="b"/>
                </a:tc>
                <a:tc>
                  <a:txBody>
                    <a:bodyPr/>
                    <a:lstStyle/>
                    <a:p>
                      <a:pPr algn="r" fontAlgn="b"/>
                      <a:r>
                        <a:rPr lang="ru-RU" sz="1400" u="none" strike="noStrike">
                          <a:effectLst/>
                        </a:rPr>
                        <a:t>20</a:t>
                      </a:r>
                      <a:endParaRPr lang="ru-RU" sz="1400" b="0" i="0" u="none" strike="noStrike">
                        <a:effectLst/>
                        <a:latin typeface="Calibri" panose="020F0502020204030204" pitchFamily="34" charset="0"/>
                      </a:endParaRPr>
                    </a:p>
                  </a:txBody>
                  <a:tcPr marL="8464" marR="8464" marT="8464" marB="0" anchor="b"/>
                </a:tc>
                <a:extLst>
                  <a:ext uri="{0D108BD9-81ED-4DB2-BD59-A6C34878D82A}">
                    <a16:rowId xmlns:a16="http://schemas.microsoft.com/office/drawing/2014/main" val="799314420"/>
                  </a:ext>
                </a:extLst>
              </a:tr>
              <a:tr h="413675">
                <a:tc>
                  <a:txBody>
                    <a:bodyPr/>
                    <a:lstStyle/>
                    <a:p>
                      <a:pPr algn="l" fontAlgn="b"/>
                      <a:r>
                        <a:rPr lang="sv" sz="1400" u="none" strike="noStrike">
                          <a:effectLst/>
                        </a:rPr>
                        <a:t>Perbadanan Tabung Pendidikan Tinggi Nasional</a:t>
                      </a:r>
                      <a:endParaRPr lang="sv" sz="1400" b="0" i="0" u="none" strike="noStrike">
                        <a:effectLst/>
                        <a:latin typeface="Calibri" panose="020F0502020204030204" pitchFamily="34" charset="0"/>
                      </a:endParaRPr>
                    </a:p>
                  </a:txBody>
                  <a:tcPr marL="8464" marR="8464" marT="8464" marB="0" anchor="b"/>
                </a:tc>
                <a:tc>
                  <a:txBody>
                    <a:bodyPr/>
                    <a:lstStyle/>
                    <a:p>
                      <a:pPr algn="r" fontAlgn="b"/>
                      <a:r>
                        <a:rPr lang="ru-RU" sz="1400" u="none" strike="noStrike">
                          <a:effectLst/>
                        </a:rPr>
                        <a:t>4 643,4</a:t>
                      </a:r>
                      <a:endParaRPr lang="ru-RU" sz="1400" b="0" i="0" u="none" strike="noStrike">
                        <a:effectLst/>
                        <a:latin typeface="Calibri" panose="020F0502020204030204" pitchFamily="34" charset="0"/>
                      </a:endParaRPr>
                    </a:p>
                  </a:txBody>
                  <a:tcPr marL="8464" marR="8464" marT="8464" marB="0" anchor="b"/>
                </a:tc>
                <a:tc>
                  <a:txBody>
                    <a:bodyPr/>
                    <a:lstStyle/>
                    <a:p>
                      <a:pPr algn="r" fontAlgn="b"/>
                      <a:r>
                        <a:rPr lang="ru-RU" sz="1400" u="none" strike="noStrike">
                          <a:effectLst/>
                        </a:rPr>
                        <a:t>35</a:t>
                      </a:r>
                      <a:endParaRPr lang="ru-RU" sz="1400" b="0" i="0" u="none" strike="noStrike">
                        <a:effectLst/>
                        <a:latin typeface="Calibri" panose="020F0502020204030204" pitchFamily="34" charset="0"/>
                      </a:endParaRPr>
                    </a:p>
                  </a:txBody>
                  <a:tcPr marL="8464" marR="8464" marT="8464" marB="0" anchor="b"/>
                </a:tc>
                <a:extLst>
                  <a:ext uri="{0D108BD9-81ED-4DB2-BD59-A6C34878D82A}">
                    <a16:rowId xmlns:a16="http://schemas.microsoft.com/office/drawing/2014/main" val="850544486"/>
                  </a:ext>
                </a:extLst>
              </a:tr>
              <a:tr h="278289">
                <a:tc>
                  <a:txBody>
                    <a:bodyPr/>
                    <a:lstStyle/>
                    <a:p>
                      <a:pPr algn="l" fontAlgn="b"/>
                      <a:r>
                        <a:rPr lang="en" sz="1400" u="none" strike="noStrike" dirty="0">
                          <a:effectLst/>
                        </a:rPr>
                        <a:t>Saudi Electricity Company</a:t>
                      </a:r>
                      <a:endParaRPr lang="en" sz="1400" b="0" i="0" u="none" strike="noStrike" dirty="0">
                        <a:effectLst/>
                        <a:latin typeface="Calibri" panose="020F0502020204030204" pitchFamily="34" charset="0"/>
                      </a:endParaRPr>
                    </a:p>
                  </a:txBody>
                  <a:tcPr marL="8464" marR="8464" marT="8464" marB="0" anchor="b"/>
                </a:tc>
                <a:tc>
                  <a:txBody>
                    <a:bodyPr/>
                    <a:lstStyle/>
                    <a:p>
                      <a:pPr algn="r" fontAlgn="b"/>
                      <a:r>
                        <a:rPr lang="ru-RU" sz="1400" u="none" strike="noStrike">
                          <a:effectLst/>
                        </a:rPr>
                        <a:t>4 061,3</a:t>
                      </a:r>
                      <a:endParaRPr lang="ru-RU" sz="1400" b="0" i="0" u="none" strike="noStrike">
                        <a:effectLst/>
                        <a:latin typeface="Calibri" panose="020F0502020204030204" pitchFamily="34" charset="0"/>
                      </a:endParaRPr>
                    </a:p>
                  </a:txBody>
                  <a:tcPr marL="8464" marR="8464" marT="8464" marB="0" anchor="b"/>
                </a:tc>
                <a:tc>
                  <a:txBody>
                    <a:bodyPr/>
                    <a:lstStyle/>
                    <a:p>
                      <a:pPr algn="r" fontAlgn="b"/>
                      <a:r>
                        <a:rPr lang="ru-RU" sz="1400" u="none" strike="noStrike">
                          <a:effectLst/>
                        </a:rPr>
                        <a:t>3</a:t>
                      </a:r>
                      <a:endParaRPr lang="ru-RU" sz="1400" b="0" i="0" u="none" strike="noStrike">
                        <a:effectLst/>
                        <a:latin typeface="Calibri" panose="020F0502020204030204" pitchFamily="34" charset="0"/>
                      </a:endParaRPr>
                    </a:p>
                  </a:txBody>
                  <a:tcPr marL="8464" marR="8464" marT="8464" marB="0" anchor="b"/>
                </a:tc>
                <a:extLst>
                  <a:ext uri="{0D108BD9-81ED-4DB2-BD59-A6C34878D82A}">
                    <a16:rowId xmlns:a16="http://schemas.microsoft.com/office/drawing/2014/main" val="2443171111"/>
                  </a:ext>
                </a:extLst>
              </a:tr>
              <a:tr h="358036">
                <a:tc>
                  <a:txBody>
                    <a:bodyPr/>
                    <a:lstStyle/>
                    <a:p>
                      <a:pPr algn="l" fontAlgn="b"/>
                      <a:r>
                        <a:rPr lang="en" sz="1400" u="none" strike="noStrike">
                          <a:effectLst/>
                        </a:rPr>
                        <a:t>General Authority of Civil Aviation</a:t>
                      </a:r>
                      <a:endParaRPr lang="en" sz="1400" b="0" i="0" u="none" strike="noStrike">
                        <a:effectLst/>
                        <a:latin typeface="Calibri" panose="020F0502020204030204" pitchFamily="34" charset="0"/>
                      </a:endParaRPr>
                    </a:p>
                  </a:txBody>
                  <a:tcPr marL="8464" marR="8464" marT="8464" marB="0" anchor="b"/>
                </a:tc>
                <a:tc>
                  <a:txBody>
                    <a:bodyPr/>
                    <a:lstStyle/>
                    <a:p>
                      <a:pPr algn="r" fontAlgn="b"/>
                      <a:r>
                        <a:rPr lang="ru-RU" sz="1400" u="none" strike="noStrike">
                          <a:effectLst/>
                        </a:rPr>
                        <a:t>4 056,0</a:t>
                      </a:r>
                      <a:endParaRPr lang="ru-RU" sz="1400" b="0" i="0" u="none" strike="noStrike">
                        <a:effectLst/>
                        <a:latin typeface="Calibri" panose="020F0502020204030204" pitchFamily="34" charset="0"/>
                      </a:endParaRPr>
                    </a:p>
                  </a:txBody>
                  <a:tcPr marL="8464" marR="8464" marT="8464" marB="0" anchor="b"/>
                </a:tc>
                <a:tc>
                  <a:txBody>
                    <a:bodyPr/>
                    <a:lstStyle/>
                    <a:p>
                      <a:pPr algn="r" fontAlgn="b"/>
                      <a:r>
                        <a:rPr lang="ru-RU" sz="1400" u="none" strike="noStrike">
                          <a:effectLst/>
                        </a:rPr>
                        <a:t>1</a:t>
                      </a:r>
                      <a:endParaRPr lang="ru-RU" sz="1400" b="0" i="0" u="none" strike="noStrike">
                        <a:effectLst/>
                        <a:latin typeface="Calibri" panose="020F0502020204030204" pitchFamily="34" charset="0"/>
                      </a:endParaRPr>
                    </a:p>
                  </a:txBody>
                  <a:tcPr marL="8464" marR="8464" marT="8464" marB="0" anchor="b"/>
                </a:tc>
                <a:extLst>
                  <a:ext uri="{0D108BD9-81ED-4DB2-BD59-A6C34878D82A}">
                    <a16:rowId xmlns:a16="http://schemas.microsoft.com/office/drawing/2014/main" val="63052174"/>
                  </a:ext>
                </a:extLst>
              </a:tr>
              <a:tr h="199891">
                <a:tc>
                  <a:txBody>
                    <a:bodyPr/>
                    <a:lstStyle/>
                    <a:p>
                      <a:pPr algn="l" fontAlgn="b"/>
                      <a:r>
                        <a:rPr lang="en" sz="1400" u="none" strike="noStrike">
                          <a:effectLst/>
                        </a:rPr>
                        <a:t>Pengurusan Aset Air</a:t>
                      </a:r>
                      <a:endParaRPr lang="en" sz="1400" b="0" i="0" u="none" strike="noStrike">
                        <a:effectLst/>
                        <a:latin typeface="Calibri" panose="020F0502020204030204" pitchFamily="34" charset="0"/>
                      </a:endParaRPr>
                    </a:p>
                  </a:txBody>
                  <a:tcPr marL="8464" marR="8464" marT="8464" marB="0" anchor="b"/>
                </a:tc>
                <a:tc>
                  <a:txBody>
                    <a:bodyPr/>
                    <a:lstStyle/>
                    <a:p>
                      <a:pPr algn="r" fontAlgn="b"/>
                      <a:r>
                        <a:rPr lang="ru-RU" sz="1400" u="none" strike="noStrike">
                          <a:effectLst/>
                        </a:rPr>
                        <a:t>3 705,9</a:t>
                      </a:r>
                      <a:endParaRPr lang="ru-RU" sz="1400" b="0" i="0" u="none" strike="noStrike">
                        <a:effectLst/>
                        <a:latin typeface="Calibri" panose="020F0502020204030204" pitchFamily="34" charset="0"/>
                      </a:endParaRPr>
                    </a:p>
                  </a:txBody>
                  <a:tcPr marL="8464" marR="8464" marT="8464" marB="0" anchor="b"/>
                </a:tc>
                <a:tc>
                  <a:txBody>
                    <a:bodyPr/>
                    <a:lstStyle/>
                    <a:p>
                      <a:pPr algn="r" fontAlgn="b"/>
                      <a:r>
                        <a:rPr lang="ru-RU" sz="1400" u="none" strike="noStrike">
                          <a:effectLst/>
                        </a:rPr>
                        <a:t>39</a:t>
                      </a:r>
                      <a:endParaRPr lang="ru-RU" sz="1400" b="0" i="0" u="none" strike="noStrike">
                        <a:effectLst/>
                        <a:latin typeface="Calibri" panose="020F0502020204030204" pitchFamily="34" charset="0"/>
                      </a:endParaRPr>
                    </a:p>
                  </a:txBody>
                  <a:tcPr marL="8464" marR="8464" marT="8464" marB="0" anchor="b"/>
                </a:tc>
                <a:extLst>
                  <a:ext uri="{0D108BD9-81ED-4DB2-BD59-A6C34878D82A}">
                    <a16:rowId xmlns:a16="http://schemas.microsoft.com/office/drawing/2014/main" val="3676604790"/>
                  </a:ext>
                </a:extLst>
              </a:tr>
              <a:tr h="358036">
                <a:tc>
                  <a:txBody>
                    <a:bodyPr/>
                    <a:lstStyle/>
                    <a:p>
                      <a:pPr algn="l" fontAlgn="b"/>
                      <a:r>
                        <a:rPr lang="en" sz="1400" u="none" strike="noStrike">
                          <a:effectLst/>
                        </a:rPr>
                        <a:t>Saudi Real Estate Refinancing Company</a:t>
                      </a:r>
                      <a:endParaRPr lang="en" sz="1400" b="0" i="0" u="none" strike="noStrike">
                        <a:effectLst/>
                        <a:latin typeface="Calibri" panose="020F0502020204030204" pitchFamily="34" charset="0"/>
                      </a:endParaRPr>
                    </a:p>
                  </a:txBody>
                  <a:tcPr marL="8464" marR="8464" marT="8464" marB="0" anchor="b"/>
                </a:tc>
                <a:tc>
                  <a:txBody>
                    <a:bodyPr/>
                    <a:lstStyle/>
                    <a:p>
                      <a:pPr algn="r" fontAlgn="b"/>
                      <a:r>
                        <a:rPr lang="ru-RU" sz="1400" u="none" strike="noStrike">
                          <a:effectLst/>
                        </a:rPr>
                        <a:t>3 666,4</a:t>
                      </a:r>
                      <a:endParaRPr lang="ru-RU" sz="1400" b="0" i="0" u="none" strike="noStrike">
                        <a:effectLst/>
                        <a:latin typeface="Calibri" panose="020F0502020204030204" pitchFamily="34" charset="0"/>
                      </a:endParaRPr>
                    </a:p>
                  </a:txBody>
                  <a:tcPr marL="8464" marR="8464" marT="8464" marB="0" anchor="b"/>
                </a:tc>
                <a:tc>
                  <a:txBody>
                    <a:bodyPr/>
                    <a:lstStyle/>
                    <a:p>
                      <a:pPr algn="r" fontAlgn="b"/>
                      <a:r>
                        <a:rPr lang="ru-RU" sz="1400" u="none" strike="noStrike">
                          <a:effectLst/>
                        </a:rPr>
                        <a:t>9</a:t>
                      </a:r>
                      <a:endParaRPr lang="ru-RU" sz="1400" b="0" i="0" u="none" strike="noStrike">
                        <a:effectLst/>
                        <a:latin typeface="Calibri" panose="020F0502020204030204" pitchFamily="34" charset="0"/>
                      </a:endParaRPr>
                    </a:p>
                  </a:txBody>
                  <a:tcPr marL="8464" marR="8464" marT="8464" marB="0" anchor="b"/>
                </a:tc>
                <a:extLst>
                  <a:ext uri="{0D108BD9-81ED-4DB2-BD59-A6C34878D82A}">
                    <a16:rowId xmlns:a16="http://schemas.microsoft.com/office/drawing/2014/main" val="4011607451"/>
                  </a:ext>
                </a:extLst>
              </a:tr>
              <a:tr h="199891">
                <a:tc>
                  <a:txBody>
                    <a:bodyPr/>
                    <a:lstStyle/>
                    <a:p>
                      <a:pPr algn="l" fontAlgn="b"/>
                      <a:r>
                        <a:rPr lang="en" sz="1400" u="none" strike="noStrike">
                          <a:effectLst/>
                        </a:rPr>
                        <a:t>Tenaga Nasional</a:t>
                      </a:r>
                      <a:endParaRPr lang="en" sz="1400" b="0" i="0" u="none" strike="noStrike">
                        <a:effectLst/>
                        <a:latin typeface="Calibri" panose="020F0502020204030204" pitchFamily="34" charset="0"/>
                      </a:endParaRPr>
                    </a:p>
                  </a:txBody>
                  <a:tcPr marL="8464" marR="8464" marT="8464" marB="0" anchor="b"/>
                </a:tc>
                <a:tc>
                  <a:txBody>
                    <a:bodyPr/>
                    <a:lstStyle/>
                    <a:p>
                      <a:pPr algn="r" fontAlgn="b"/>
                      <a:r>
                        <a:rPr lang="ru-RU" sz="1400" u="none" strike="noStrike">
                          <a:effectLst/>
                        </a:rPr>
                        <a:t>3 631,1</a:t>
                      </a:r>
                      <a:endParaRPr lang="ru-RU" sz="1400" b="0" i="0" u="none" strike="noStrike">
                        <a:effectLst/>
                        <a:latin typeface="Calibri" panose="020F0502020204030204" pitchFamily="34" charset="0"/>
                      </a:endParaRPr>
                    </a:p>
                  </a:txBody>
                  <a:tcPr marL="8464" marR="8464" marT="8464" marB="0" anchor="b"/>
                </a:tc>
                <a:tc>
                  <a:txBody>
                    <a:bodyPr/>
                    <a:lstStyle/>
                    <a:p>
                      <a:pPr algn="r" fontAlgn="b"/>
                      <a:r>
                        <a:rPr lang="ru-RU" sz="1400" u="none" strike="noStrike">
                          <a:effectLst/>
                        </a:rPr>
                        <a:t>19</a:t>
                      </a:r>
                      <a:endParaRPr lang="ru-RU" sz="1400" b="0" i="0" u="none" strike="noStrike">
                        <a:effectLst/>
                        <a:latin typeface="Calibri" panose="020F0502020204030204" pitchFamily="34" charset="0"/>
                      </a:endParaRPr>
                    </a:p>
                  </a:txBody>
                  <a:tcPr marL="8464" marR="8464" marT="8464" marB="0" anchor="b"/>
                </a:tc>
                <a:extLst>
                  <a:ext uri="{0D108BD9-81ED-4DB2-BD59-A6C34878D82A}">
                    <a16:rowId xmlns:a16="http://schemas.microsoft.com/office/drawing/2014/main" val="929943654"/>
                  </a:ext>
                </a:extLst>
              </a:tr>
              <a:tr h="199891">
                <a:tc>
                  <a:txBody>
                    <a:bodyPr/>
                    <a:lstStyle/>
                    <a:p>
                      <a:pPr algn="l" fontAlgn="b"/>
                      <a:r>
                        <a:rPr lang="en" sz="1400" u="none" strike="noStrike">
                          <a:effectLst/>
                        </a:rPr>
                        <a:t>Cagamas Berhad</a:t>
                      </a:r>
                      <a:endParaRPr lang="en" sz="1400" b="0" i="0" u="none" strike="noStrike">
                        <a:effectLst/>
                        <a:latin typeface="Calibri" panose="020F0502020204030204" pitchFamily="34" charset="0"/>
                      </a:endParaRPr>
                    </a:p>
                  </a:txBody>
                  <a:tcPr marL="8464" marR="8464" marT="8464" marB="0" anchor="b"/>
                </a:tc>
                <a:tc>
                  <a:txBody>
                    <a:bodyPr/>
                    <a:lstStyle/>
                    <a:p>
                      <a:pPr algn="r" fontAlgn="b"/>
                      <a:r>
                        <a:rPr lang="ru-RU" sz="1400" u="none" strike="noStrike">
                          <a:effectLst/>
                        </a:rPr>
                        <a:t>3 085,4</a:t>
                      </a:r>
                      <a:endParaRPr lang="ru-RU" sz="1400" b="0" i="0" u="none" strike="noStrike">
                        <a:effectLst/>
                        <a:latin typeface="Calibri" panose="020F0502020204030204" pitchFamily="34" charset="0"/>
                      </a:endParaRPr>
                    </a:p>
                  </a:txBody>
                  <a:tcPr marL="8464" marR="8464" marT="8464" marB="0" anchor="b"/>
                </a:tc>
                <a:tc>
                  <a:txBody>
                    <a:bodyPr/>
                    <a:lstStyle/>
                    <a:p>
                      <a:pPr algn="r" fontAlgn="b"/>
                      <a:r>
                        <a:rPr lang="ru-RU" sz="1400" u="none" strike="noStrike">
                          <a:effectLst/>
                        </a:rPr>
                        <a:t>48</a:t>
                      </a:r>
                      <a:endParaRPr lang="ru-RU" sz="1400" b="0" i="0" u="none" strike="noStrike">
                        <a:effectLst/>
                        <a:latin typeface="Calibri" panose="020F0502020204030204" pitchFamily="34" charset="0"/>
                      </a:endParaRPr>
                    </a:p>
                  </a:txBody>
                  <a:tcPr marL="8464" marR="8464" marT="8464" marB="0" anchor="b"/>
                </a:tc>
                <a:extLst>
                  <a:ext uri="{0D108BD9-81ED-4DB2-BD59-A6C34878D82A}">
                    <a16:rowId xmlns:a16="http://schemas.microsoft.com/office/drawing/2014/main" val="3998681901"/>
                  </a:ext>
                </a:extLst>
              </a:tr>
              <a:tr h="199891">
                <a:tc>
                  <a:txBody>
                    <a:bodyPr/>
                    <a:lstStyle/>
                    <a:p>
                      <a:pPr algn="l" fontAlgn="b"/>
                      <a:r>
                        <a:rPr lang="en" sz="1400" u="none" strike="noStrike">
                          <a:effectLst/>
                        </a:rPr>
                        <a:t>Saudi Arabian Oil</a:t>
                      </a:r>
                      <a:endParaRPr lang="en" sz="1400" b="0" i="0" u="none" strike="noStrike">
                        <a:effectLst/>
                        <a:latin typeface="Calibri" panose="020F0502020204030204" pitchFamily="34" charset="0"/>
                      </a:endParaRPr>
                    </a:p>
                  </a:txBody>
                  <a:tcPr marL="8464" marR="8464" marT="8464" marB="0" anchor="b"/>
                </a:tc>
                <a:tc>
                  <a:txBody>
                    <a:bodyPr/>
                    <a:lstStyle/>
                    <a:p>
                      <a:pPr algn="r" fontAlgn="b"/>
                      <a:r>
                        <a:rPr lang="ru-RU" sz="1400" u="none" strike="noStrike">
                          <a:effectLst/>
                        </a:rPr>
                        <a:t>2 999,8</a:t>
                      </a:r>
                      <a:endParaRPr lang="ru-RU" sz="1400" b="0" i="0" u="none" strike="noStrike">
                        <a:effectLst/>
                        <a:latin typeface="Calibri" panose="020F0502020204030204" pitchFamily="34" charset="0"/>
                      </a:endParaRPr>
                    </a:p>
                  </a:txBody>
                  <a:tcPr marL="8464" marR="8464" marT="8464" marB="0" anchor="b"/>
                </a:tc>
                <a:tc>
                  <a:txBody>
                    <a:bodyPr/>
                    <a:lstStyle/>
                    <a:p>
                      <a:pPr algn="r" fontAlgn="b"/>
                      <a:r>
                        <a:rPr lang="ru-RU" sz="1400" u="none" strike="noStrike">
                          <a:effectLst/>
                        </a:rPr>
                        <a:t>1</a:t>
                      </a:r>
                      <a:endParaRPr lang="ru-RU" sz="1400" b="0" i="0" u="none" strike="noStrike">
                        <a:effectLst/>
                        <a:latin typeface="Calibri" panose="020F0502020204030204" pitchFamily="34" charset="0"/>
                      </a:endParaRPr>
                    </a:p>
                  </a:txBody>
                  <a:tcPr marL="8464" marR="8464" marT="8464" marB="0" anchor="b"/>
                </a:tc>
                <a:extLst>
                  <a:ext uri="{0D108BD9-81ED-4DB2-BD59-A6C34878D82A}">
                    <a16:rowId xmlns:a16="http://schemas.microsoft.com/office/drawing/2014/main" val="1592211195"/>
                  </a:ext>
                </a:extLst>
              </a:tr>
              <a:tr h="199891">
                <a:tc>
                  <a:txBody>
                    <a:bodyPr/>
                    <a:lstStyle/>
                    <a:p>
                      <a:pPr algn="l" fontAlgn="b"/>
                      <a:r>
                        <a:rPr lang="en" sz="1400" u="none" strike="noStrike">
                          <a:effectLst/>
                        </a:rPr>
                        <a:t>Maybank</a:t>
                      </a:r>
                      <a:endParaRPr lang="en" sz="1400" b="0" i="0" u="none" strike="noStrike">
                        <a:effectLst/>
                        <a:latin typeface="Calibri" panose="020F0502020204030204" pitchFamily="34" charset="0"/>
                      </a:endParaRPr>
                    </a:p>
                  </a:txBody>
                  <a:tcPr marL="8464" marR="8464" marT="8464" marB="0" anchor="b"/>
                </a:tc>
                <a:tc>
                  <a:txBody>
                    <a:bodyPr/>
                    <a:lstStyle/>
                    <a:p>
                      <a:pPr algn="r" fontAlgn="b"/>
                      <a:r>
                        <a:rPr lang="ru-RU" sz="1400" u="none" strike="noStrike">
                          <a:effectLst/>
                        </a:rPr>
                        <a:t>2 750,9</a:t>
                      </a:r>
                      <a:endParaRPr lang="ru-RU" sz="1400" b="0" i="0" u="none" strike="noStrike">
                        <a:effectLst/>
                        <a:latin typeface="Calibri" panose="020F0502020204030204" pitchFamily="34" charset="0"/>
                      </a:endParaRPr>
                    </a:p>
                  </a:txBody>
                  <a:tcPr marL="8464" marR="8464" marT="8464" marB="0" anchor="b"/>
                </a:tc>
                <a:tc>
                  <a:txBody>
                    <a:bodyPr/>
                    <a:lstStyle/>
                    <a:p>
                      <a:pPr algn="r" fontAlgn="b"/>
                      <a:r>
                        <a:rPr lang="ru-RU" sz="1400" u="none" strike="noStrike" dirty="0">
                          <a:effectLst/>
                        </a:rPr>
                        <a:t>7</a:t>
                      </a:r>
                      <a:endParaRPr lang="ru-RU" sz="1400" b="0" i="0" u="none" strike="noStrike" dirty="0">
                        <a:effectLst/>
                        <a:latin typeface="Calibri" panose="020F0502020204030204" pitchFamily="34" charset="0"/>
                      </a:endParaRPr>
                    </a:p>
                  </a:txBody>
                  <a:tcPr marL="8464" marR="8464" marT="8464" marB="0" anchor="b"/>
                </a:tc>
                <a:extLst>
                  <a:ext uri="{0D108BD9-81ED-4DB2-BD59-A6C34878D82A}">
                    <a16:rowId xmlns:a16="http://schemas.microsoft.com/office/drawing/2014/main" val="660171745"/>
                  </a:ext>
                </a:extLst>
              </a:tr>
            </a:tbl>
          </a:graphicData>
        </a:graphic>
      </p:graphicFrame>
      <p:sp>
        <p:nvSpPr>
          <p:cNvPr id="9" name="TextBox 8">
            <a:extLst>
              <a:ext uri="{FF2B5EF4-FFF2-40B4-BE49-F238E27FC236}">
                <a16:creationId xmlns:a16="http://schemas.microsoft.com/office/drawing/2014/main" id="{D35D608C-181D-465D-904F-FBB43C9F053F}"/>
              </a:ext>
            </a:extLst>
          </p:cNvPr>
          <p:cNvSpPr txBox="1"/>
          <p:nvPr/>
        </p:nvSpPr>
        <p:spPr>
          <a:xfrm>
            <a:off x="3059832" y="4879746"/>
            <a:ext cx="2133918" cy="276999"/>
          </a:xfrm>
          <a:prstGeom prst="rect">
            <a:avLst/>
          </a:prstGeom>
          <a:noFill/>
        </p:spPr>
        <p:txBody>
          <a:bodyPr wrap="none" rtlCol="0">
            <a:spAutoFit/>
          </a:bodyPr>
          <a:lstStyle/>
          <a:p>
            <a:r>
              <a:rPr lang="en-US" sz="1200" dirty="0"/>
              <a:t>Source: </a:t>
            </a:r>
            <a:r>
              <a:rPr lang="en-US" sz="1200" dirty="0">
                <a:hlinkClick r:id="rId2"/>
              </a:rPr>
              <a:t>https://cbonds.com/</a:t>
            </a:r>
            <a:r>
              <a:rPr lang="en-US" sz="1200" dirty="0"/>
              <a:t> </a:t>
            </a:r>
            <a:endParaRPr lang="ru-RU" sz="1200" dirty="0"/>
          </a:p>
        </p:txBody>
      </p:sp>
    </p:spTree>
    <p:extLst>
      <p:ext uri="{BB962C8B-B14F-4D97-AF65-F5344CB8AC3E}">
        <p14:creationId xmlns:p14="http://schemas.microsoft.com/office/powerpoint/2010/main" val="2547963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араллелограмм 1"/>
          <p:cNvSpPr/>
          <p:nvPr/>
        </p:nvSpPr>
        <p:spPr>
          <a:xfrm>
            <a:off x="2771800" y="4876006"/>
            <a:ext cx="6372200" cy="267494"/>
          </a:xfrm>
          <a:custGeom>
            <a:avLst/>
            <a:gdLst>
              <a:gd name="connsiteX0" fmla="*/ 0 w 6696744"/>
              <a:gd name="connsiteY0" fmla="*/ 267494 h 267494"/>
              <a:gd name="connsiteX1" fmla="*/ 279143 w 6696744"/>
              <a:gd name="connsiteY1" fmla="*/ 0 h 267494"/>
              <a:gd name="connsiteX2" fmla="*/ 6696744 w 6696744"/>
              <a:gd name="connsiteY2" fmla="*/ 0 h 267494"/>
              <a:gd name="connsiteX3" fmla="*/ 6417601 w 6696744"/>
              <a:gd name="connsiteY3" fmla="*/ 267494 h 267494"/>
              <a:gd name="connsiteX4" fmla="*/ 0 w 6696744"/>
              <a:gd name="connsiteY4" fmla="*/ 267494 h 267494"/>
              <a:gd name="connsiteX0" fmla="*/ 0 w 6419158"/>
              <a:gd name="connsiteY0" fmla="*/ 267494 h 267494"/>
              <a:gd name="connsiteX1" fmla="*/ 279143 w 6419158"/>
              <a:gd name="connsiteY1" fmla="*/ 0 h 267494"/>
              <a:gd name="connsiteX2" fmla="*/ 6419158 w 6419158"/>
              <a:gd name="connsiteY2" fmla="*/ 5443 h 267494"/>
              <a:gd name="connsiteX3" fmla="*/ 6417601 w 6419158"/>
              <a:gd name="connsiteY3" fmla="*/ 267494 h 267494"/>
              <a:gd name="connsiteX4" fmla="*/ 0 w 6419158"/>
              <a:gd name="connsiteY4" fmla="*/ 267494 h 267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9158" h="267494">
                <a:moveTo>
                  <a:pt x="0" y="267494"/>
                </a:moveTo>
                <a:lnTo>
                  <a:pt x="279143" y="0"/>
                </a:lnTo>
                <a:lnTo>
                  <a:pt x="6419158" y="5443"/>
                </a:lnTo>
                <a:lnTo>
                  <a:pt x="6417601" y="267494"/>
                </a:lnTo>
                <a:lnTo>
                  <a:pt x="0" y="267494"/>
                </a:lnTo>
                <a:close/>
              </a:path>
            </a:pathLst>
          </a:custGeom>
          <a:solidFill>
            <a:srgbClr val="EE5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a typeface="Cambria" panose="02040503050406030204" pitchFamily="18" charset="0"/>
            </a:endParaRPr>
          </a:p>
        </p:txBody>
      </p:sp>
      <p:sp>
        <p:nvSpPr>
          <p:cNvPr id="3" name="Пятиугольник 2"/>
          <p:cNvSpPr/>
          <p:nvPr/>
        </p:nvSpPr>
        <p:spPr>
          <a:xfrm>
            <a:off x="0" y="4451895"/>
            <a:ext cx="2915816" cy="691605"/>
          </a:xfrm>
          <a:prstGeom prst="homePlate">
            <a:avLst/>
          </a:prstGeom>
          <a:solidFill>
            <a:schemeClr val="tx2"/>
          </a:solidFill>
          <a:ln w="25400" cap="flat" cmpd="sng" algn="ctr">
            <a:noFill/>
            <a:prstDash val="solid"/>
          </a:ln>
          <a:effectLst/>
        </p:spPr>
        <p:txBody>
          <a:bodyPr rtlCol="0" anchor="ctr"/>
          <a:lstStyle/>
          <a:p>
            <a:pPr lvl="0" algn="ctr">
              <a:buClrTx/>
              <a:defRPr/>
            </a:pPr>
            <a:endParaRPr lang="en-US" sz="2400" dirty="0">
              <a:solidFill>
                <a:srgbClr val="FFFFFF"/>
              </a:solidFill>
              <a:latin typeface="Century Gothic" panose="020B0502020202020204" pitchFamily="34" charset="0"/>
              <a:ea typeface="Cambria" panose="02040503050406030204" pitchFamily="18" charset="0"/>
              <a:cs typeface="+mn-cs"/>
            </a:endParaRPr>
          </a:p>
        </p:txBody>
      </p:sp>
      <p:sp>
        <p:nvSpPr>
          <p:cNvPr id="4" name="Прямоугольник 3"/>
          <p:cNvSpPr/>
          <p:nvPr/>
        </p:nvSpPr>
        <p:spPr>
          <a:xfrm>
            <a:off x="-11663" y="0"/>
            <a:ext cx="9155663" cy="2674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a typeface="Cambria" panose="02040503050406030204" pitchFamily="18" charset="0"/>
            </a:endParaRPr>
          </a:p>
        </p:txBody>
      </p:sp>
      <p:sp>
        <p:nvSpPr>
          <p:cNvPr id="5" name="AutoShape 5" descr="Картинки по запросу care ratin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Century Gothic" panose="020B0502020202020204" pitchFamily="34" charset="0"/>
              <a:ea typeface="Cambria" panose="02040503050406030204" pitchFamily="18" charset="0"/>
            </a:endParaRPr>
          </a:p>
        </p:txBody>
      </p:sp>
      <p:sp>
        <p:nvSpPr>
          <p:cNvPr id="6" name="Номер слайда 5">
            <a:extLst>
              <a:ext uri="{FF2B5EF4-FFF2-40B4-BE49-F238E27FC236}">
                <a16:creationId xmlns:a16="http://schemas.microsoft.com/office/drawing/2014/main" id="{36345AC9-0DDB-4715-B4D0-CECF320B18B8}"/>
              </a:ext>
            </a:extLst>
          </p:cNvPr>
          <p:cNvSpPr>
            <a:spLocks noGrp="1"/>
          </p:cNvSpPr>
          <p:nvPr>
            <p:ph type="sldNum" sz="quarter" idx="12"/>
          </p:nvPr>
        </p:nvSpPr>
        <p:spPr>
          <a:xfrm>
            <a:off x="6948264" y="4876006"/>
            <a:ext cx="2133600" cy="273844"/>
          </a:xfrm>
        </p:spPr>
        <p:txBody>
          <a:bodyPr/>
          <a:lstStyle/>
          <a:p>
            <a:fld id="{0DDA3638-614F-4B2E-9369-0D88036F74AC}" type="slidenum">
              <a:rPr lang="ru-RU" smtClean="0">
                <a:solidFill>
                  <a:prstClr val="black">
                    <a:tint val="75000"/>
                  </a:prstClr>
                </a:solidFill>
              </a:rPr>
              <a:pPr/>
              <a:t>15</a:t>
            </a:fld>
            <a:endParaRPr lang="ru-RU" dirty="0">
              <a:solidFill>
                <a:prstClr val="black">
                  <a:tint val="75000"/>
                </a:prstClr>
              </a:solidFill>
            </a:endParaRPr>
          </a:p>
        </p:txBody>
      </p:sp>
      <p:sp>
        <p:nvSpPr>
          <p:cNvPr id="9" name="TextBox 8">
            <a:extLst>
              <a:ext uri="{FF2B5EF4-FFF2-40B4-BE49-F238E27FC236}">
                <a16:creationId xmlns:a16="http://schemas.microsoft.com/office/drawing/2014/main" id="{D35D608C-181D-465D-904F-FBB43C9F053F}"/>
              </a:ext>
            </a:extLst>
          </p:cNvPr>
          <p:cNvSpPr txBox="1"/>
          <p:nvPr/>
        </p:nvSpPr>
        <p:spPr>
          <a:xfrm>
            <a:off x="3059832" y="4879746"/>
            <a:ext cx="3437159" cy="276999"/>
          </a:xfrm>
          <a:prstGeom prst="rect">
            <a:avLst/>
          </a:prstGeom>
          <a:noFill/>
        </p:spPr>
        <p:txBody>
          <a:bodyPr wrap="none" rtlCol="0">
            <a:spAutoFit/>
          </a:bodyPr>
          <a:lstStyle/>
          <a:p>
            <a:r>
              <a:rPr lang="en-US" sz="1200" dirty="0"/>
              <a:t>Source: </a:t>
            </a:r>
            <a:r>
              <a:rPr lang="en-US" sz="1200" dirty="0">
                <a:hlinkClick r:id="rId2"/>
              </a:rPr>
              <a:t>https://cbonds.com/rankings/721/2507/</a:t>
            </a:r>
            <a:r>
              <a:rPr lang="en-US" sz="1200" dirty="0"/>
              <a:t> </a:t>
            </a:r>
            <a:endParaRPr lang="ru-RU" sz="1200" dirty="0"/>
          </a:p>
        </p:txBody>
      </p:sp>
      <p:sp>
        <p:nvSpPr>
          <p:cNvPr id="10" name="Заголовок 1">
            <a:extLst>
              <a:ext uri="{FF2B5EF4-FFF2-40B4-BE49-F238E27FC236}">
                <a16:creationId xmlns:a16="http://schemas.microsoft.com/office/drawing/2014/main" id="{1BCD8EB9-841B-4221-B87C-462B7344ECE4}"/>
              </a:ext>
            </a:extLst>
          </p:cNvPr>
          <p:cNvSpPr txBox="1">
            <a:spLocks/>
          </p:cNvSpPr>
          <p:nvPr/>
        </p:nvSpPr>
        <p:spPr>
          <a:xfrm>
            <a:off x="0" y="13744"/>
            <a:ext cx="8424935" cy="2674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r>
              <a:rPr lang="en-US" sz="1600" b="1" dirty="0">
                <a:solidFill>
                  <a:schemeClr val="bg1"/>
                </a:solidFill>
              </a:rPr>
              <a:t>Bookrunner League Table of International Sukuk Bonds, Jan-Oct 2022</a:t>
            </a:r>
          </a:p>
        </p:txBody>
      </p:sp>
      <p:pic>
        <p:nvPicPr>
          <p:cNvPr id="11" name="Рисунок 10">
            <a:extLst>
              <a:ext uri="{FF2B5EF4-FFF2-40B4-BE49-F238E27FC236}">
                <a16:creationId xmlns:a16="http://schemas.microsoft.com/office/drawing/2014/main" id="{7A78E71D-C361-40C0-86C8-F66C19564D4E}"/>
              </a:ext>
            </a:extLst>
          </p:cNvPr>
          <p:cNvPicPr>
            <a:picLocks noChangeAspect="1"/>
          </p:cNvPicPr>
          <p:nvPr/>
        </p:nvPicPr>
        <p:blipFill>
          <a:blip r:embed="rId3"/>
          <a:stretch>
            <a:fillRect/>
          </a:stretch>
        </p:blipFill>
        <p:spPr>
          <a:xfrm>
            <a:off x="0" y="454311"/>
            <a:ext cx="9144000" cy="4234877"/>
          </a:xfrm>
          <a:prstGeom prst="rect">
            <a:avLst/>
          </a:prstGeom>
        </p:spPr>
      </p:pic>
    </p:spTree>
    <p:extLst>
      <p:ext uri="{BB962C8B-B14F-4D97-AF65-F5344CB8AC3E}">
        <p14:creationId xmlns:p14="http://schemas.microsoft.com/office/powerpoint/2010/main" val="3766797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араллелограмм 1"/>
          <p:cNvSpPr/>
          <p:nvPr/>
        </p:nvSpPr>
        <p:spPr>
          <a:xfrm>
            <a:off x="2771800" y="4876006"/>
            <a:ext cx="6372200" cy="267494"/>
          </a:xfrm>
          <a:custGeom>
            <a:avLst/>
            <a:gdLst>
              <a:gd name="connsiteX0" fmla="*/ 0 w 6696744"/>
              <a:gd name="connsiteY0" fmla="*/ 267494 h 267494"/>
              <a:gd name="connsiteX1" fmla="*/ 279143 w 6696744"/>
              <a:gd name="connsiteY1" fmla="*/ 0 h 267494"/>
              <a:gd name="connsiteX2" fmla="*/ 6696744 w 6696744"/>
              <a:gd name="connsiteY2" fmla="*/ 0 h 267494"/>
              <a:gd name="connsiteX3" fmla="*/ 6417601 w 6696744"/>
              <a:gd name="connsiteY3" fmla="*/ 267494 h 267494"/>
              <a:gd name="connsiteX4" fmla="*/ 0 w 6696744"/>
              <a:gd name="connsiteY4" fmla="*/ 267494 h 267494"/>
              <a:gd name="connsiteX0" fmla="*/ 0 w 6419158"/>
              <a:gd name="connsiteY0" fmla="*/ 267494 h 267494"/>
              <a:gd name="connsiteX1" fmla="*/ 279143 w 6419158"/>
              <a:gd name="connsiteY1" fmla="*/ 0 h 267494"/>
              <a:gd name="connsiteX2" fmla="*/ 6419158 w 6419158"/>
              <a:gd name="connsiteY2" fmla="*/ 5443 h 267494"/>
              <a:gd name="connsiteX3" fmla="*/ 6417601 w 6419158"/>
              <a:gd name="connsiteY3" fmla="*/ 267494 h 267494"/>
              <a:gd name="connsiteX4" fmla="*/ 0 w 6419158"/>
              <a:gd name="connsiteY4" fmla="*/ 267494 h 267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9158" h="267494">
                <a:moveTo>
                  <a:pt x="0" y="267494"/>
                </a:moveTo>
                <a:lnTo>
                  <a:pt x="279143" y="0"/>
                </a:lnTo>
                <a:lnTo>
                  <a:pt x="6419158" y="5443"/>
                </a:lnTo>
                <a:lnTo>
                  <a:pt x="6417601" y="267494"/>
                </a:lnTo>
                <a:lnTo>
                  <a:pt x="0" y="267494"/>
                </a:lnTo>
                <a:close/>
              </a:path>
            </a:pathLst>
          </a:custGeom>
          <a:solidFill>
            <a:srgbClr val="EE5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a typeface="Cambria" panose="02040503050406030204" pitchFamily="18" charset="0"/>
            </a:endParaRPr>
          </a:p>
        </p:txBody>
      </p:sp>
      <p:sp>
        <p:nvSpPr>
          <p:cNvPr id="3" name="Пятиугольник 2"/>
          <p:cNvSpPr/>
          <p:nvPr/>
        </p:nvSpPr>
        <p:spPr>
          <a:xfrm>
            <a:off x="0" y="4451895"/>
            <a:ext cx="2915816" cy="691605"/>
          </a:xfrm>
          <a:prstGeom prst="homePlate">
            <a:avLst/>
          </a:prstGeom>
          <a:solidFill>
            <a:schemeClr val="tx2"/>
          </a:solidFill>
          <a:ln w="25400" cap="flat" cmpd="sng" algn="ctr">
            <a:noFill/>
            <a:prstDash val="solid"/>
          </a:ln>
          <a:effectLst/>
        </p:spPr>
        <p:txBody>
          <a:bodyPr rtlCol="0" anchor="ctr"/>
          <a:lstStyle/>
          <a:p>
            <a:pPr lvl="0" algn="ctr">
              <a:buClrTx/>
              <a:defRPr/>
            </a:pPr>
            <a:endParaRPr lang="en-US" sz="2400" dirty="0">
              <a:solidFill>
                <a:srgbClr val="FFFFFF"/>
              </a:solidFill>
              <a:latin typeface="Century Gothic" panose="020B0502020202020204" pitchFamily="34" charset="0"/>
              <a:ea typeface="Cambria" panose="02040503050406030204" pitchFamily="18" charset="0"/>
              <a:cs typeface="+mn-cs"/>
            </a:endParaRPr>
          </a:p>
        </p:txBody>
      </p:sp>
      <p:sp>
        <p:nvSpPr>
          <p:cNvPr id="4" name="Прямоугольник 3"/>
          <p:cNvSpPr/>
          <p:nvPr/>
        </p:nvSpPr>
        <p:spPr>
          <a:xfrm>
            <a:off x="-11663" y="0"/>
            <a:ext cx="9155663" cy="2674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a typeface="Cambria" panose="02040503050406030204" pitchFamily="18" charset="0"/>
            </a:endParaRPr>
          </a:p>
        </p:txBody>
      </p:sp>
      <p:sp>
        <p:nvSpPr>
          <p:cNvPr id="5" name="AutoShape 5" descr="Картинки по запросу care ratin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Century Gothic" panose="020B0502020202020204" pitchFamily="34" charset="0"/>
              <a:ea typeface="Cambria" panose="02040503050406030204" pitchFamily="18" charset="0"/>
            </a:endParaRPr>
          </a:p>
        </p:txBody>
      </p:sp>
      <p:sp>
        <p:nvSpPr>
          <p:cNvPr id="6" name="Номер слайда 5">
            <a:extLst>
              <a:ext uri="{FF2B5EF4-FFF2-40B4-BE49-F238E27FC236}">
                <a16:creationId xmlns:a16="http://schemas.microsoft.com/office/drawing/2014/main" id="{36345AC9-0DDB-4715-B4D0-CECF320B18B8}"/>
              </a:ext>
            </a:extLst>
          </p:cNvPr>
          <p:cNvSpPr>
            <a:spLocks noGrp="1"/>
          </p:cNvSpPr>
          <p:nvPr>
            <p:ph type="sldNum" sz="quarter" idx="12"/>
          </p:nvPr>
        </p:nvSpPr>
        <p:spPr>
          <a:xfrm>
            <a:off x="6948264" y="4876006"/>
            <a:ext cx="2133600" cy="273844"/>
          </a:xfrm>
        </p:spPr>
        <p:txBody>
          <a:bodyPr/>
          <a:lstStyle/>
          <a:p>
            <a:fld id="{0DDA3638-614F-4B2E-9369-0D88036F74AC}" type="slidenum">
              <a:rPr lang="ru-RU" smtClean="0">
                <a:solidFill>
                  <a:prstClr val="black">
                    <a:tint val="75000"/>
                  </a:prstClr>
                </a:solidFill>
              </a:rPr>
              <a:pPr/>
              <a:t>16</a:t>
            </a:fld>
            <a:endParaRPr lang="ru-RU" dirty="0">
              <a:solidFill>
                <a:prstClr val="black">
                  <a:tint val="75000"/>
                </a:prstClr>
              </a:solidFill>
            </a:endParaRPr>
          </a:p>
        </p:txBody>
      </p:sp>
      <p:sp>
        <p:nvSpPr>
          <p:cNvPr id="9" name="TextBox 8">
            <a:extLst>
              <a:ext uri="{FF2B5EF4-FFF2-40B4-BE49-F238E27FC236}">
                <a16:creationId xmlns:a16="http://schemas.microsoft.com/office/drawing/2014/main" id="{D35D608C-181D-465D-904F-FBB43C9F053F}"/>
              </a:ext>
            </a:extLst>
          </p:cNvPr>
          <p:cNvSpPr txBox="1"/>
          <p:nvPr/>
        </p:nvSpPr>
        <p:spPr>
          <a:xfrm>
            <a:off x="3059832" y="4879746"/>
            <a:ext cx="3292889" cy="276999"/>
          </a:xfrm>
          <a:prstGeom prst="rect">
            <a:avLst/>
          </a:prstGeom>
          <a:noFill/>
        </p:spPr>
        <p:txBody>
          <a:bodyPr wrap="none" rtlCol="0">
            <a:spAutoFit/>
          </a:bodyPr>
          <a:lstStyle/>
          <a:p>
            <a:r>
              <a:rPr lang="en-US" sz="1200" dirty="0"/>
              <a:t>Source: </a:t>
            </a:r>
            <a:r>
              <a:rPr lang="en-US" sz="1200" dirty="0">
                <a:hlinkClick r:id="rId2"/>
              </a:rPr>
              <a:t>https://cbonds.com/rankings/archive/</a:t>
            </a:r>
            <a:r>
              <a:rPr lang="en-US" sz="1200" dirty="0"/>
              <a:t> </a:t>
            </a:r>
            <a:endParaRPr lang="ru-RU" sz="1200" dirty="0"/>
          </a:p>
        </p:txBody>
      </p:sp>
      <p:pic>
        <p:nvPicPr>
          <p:cNvPr id="8" name="Рисунок 7">
            <a:extLst>
              <a:ext uri="{FF2B5EF4-FFF2-40B4-BE49-F238E27FC236}">
                <a16:creationId xmlns:a16="http://schemas.microsoft.com/office/drawing/2014/main" id="{D71B7667-1C55-47C3-B71A-1638B5BF4FEF}"/>
              </a:ext>
            </a:extLst>
          </p:cNvPr>
          <p:cNvPicPr>
            <a:picLocks noChangeAspect="1"/>
          </p:cNvPicPr>
          <p:nvPr/>
        </p:nvPicPr>
        <p:blipFill>
          <a:blip r:embed="rId3"/>
          <a:stretch>
            <a:fillRect/>
          </a:stretch>
        </p:blipFill>
        <p:spPr>
          <a:xfrm>
            <a:off x="371956" y="304801"/>
            <a:ext cx="8388424" cy="4589258"/>
          </a:xfrm>
          <a:prstGeom prst="rect">
            <a:avLst/>
          </a:prstGeom>
        </p:spPr>
      </p:pic>
      <p:sp>
        <p:nvSpPr>
          <p:cNvPr id="10" name="Заголовок 1">
            <a:extLst>
              <a:ext uri="{FF2B5EF4-FFF2-40B4-BE49-F238E27FC236}">
                <a16:creationId xmlns:a16="http://schemas.microsoft.com/office/drawing/2014/main" id="{1BCD8EB9-841B-4221-B87C-462B7344ECE4}"/>
              </a:ext>
            </a:extLst>
          </p:cNvPr>
          <p:cNvSpPr txBox="1">
            <a:spLocks/>
          </p:cNvSpPr>
          <p:nvPr/>
        </p:nvSpPr>
        <p:spPr>
          <a:xfrm>
            <a:off x="0" y="13744"/>
            <a:ext cx="8424935" cy="2674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r>
              <a:rPr lang="en-US" sz="1600" b="1" dirty="0">
                <a:solidFill>
                  <a:schemeClr val="bg1"/>
                </a:solidFill>
              </a:rPr>
              <a:t>Bookrunner League Table of Local Sukuk Bonds, Jan-Oct 2022</a:t>
            </a:r>
          </a:p>
        </p:txBody>
      </p:sp>
    </p:spTree>
    <p:extLst>
      <p:ext uri="{BB962C8B-B14F-4D97-AF65-F5344CB8AC3E}">
        <p14:creationId xmlns:p14="http://schemas.microsoft.com/office/powerpoint/2010/main" val="83801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араллелограмм 1"/>
          <p:cNvSpPr/>
          <p:nvPr/>
        </p:nvSpPr>
        <p:spPr>
          <a:xfrm>
            <a:off x="2771800" y="4876006"/>
            <a:ext cx="6372200" cy="267494"/>
          </a:xfrm>
          <a:custGeom>
            <a:avLst/>
            <a:gdLst>
              <a:gd name="connsiteX0" fmla="*/ 0 w 6696744"/>
              <a:gd name="connsiteY0" fmla="*/ 267494 h 267494"/>
              <a:gd name="connsiteX1" fmla="*/ 279143 w 6696744"/>
              <a:gd name="connsiteY1" fmla="*/ 0 h 267494"/>
              <a:gd name="connsiteX2" fmla="*/ 6696744 w 6696744"/>
              <a:gd name="connsiteY2" fmla="*/ 0 h 267494"/>
              <a:gd name="connsiteX3" fmla="*/ 6417601 w 6696744"/>
              <a:gd name="connsiteY3" fmla="*/ 267494 h 267494"/>
              <a:gd name="connsiteX4" fmla="*/ 0 w 6696744"/>
              <a:gd name="connsiteY4" fmla="*/ 267494 h 267494"/>
              <a:gd name="connsiteX0" fmla="*/ 0 w 6419158"/>
              <a:gd name="connsiteY0" fmla="*/ 267494 h 267494"/>
              <a:gd name="connsiteX1" fmla="*/ 279143 w 6419158"/>
              <a:gd name="connsiteY1" fmla="*/ 0 h 267494"/>
              <a:gd name="connsiteX2" fmla="*/ 6419158 w 6419158"/>
              <a:gd name="connsiteY2" fmla="*/ 5443 h 267494"/>
              <a:gd name="connsiteX3" fmla="*/ 6417601 w 6419158"/>
              <a:gd name="connsiteY3" fmla="*/ 267494 h 267494"/>
              <a:gd name="connsiteX4" fmla="*/ 0 w 6419158"/>
              <a:gd name="connsiteY4" fmla="*/ 267494 h 267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9158" h="267494">
                <a:moveTo>
                  <a:pt x="0" y="267494"/>
                </a:moveTo>
                <a:lnTo>
                  <a:pt x="279143" y="0"/>
                </a:lnTo>
                <a:lnTo>
                  <a:pt x="6419158" y="5443"/>
                </a:lnTo>
                <a:lnTo>
                  <a:pt x="6417601" y="267494"/>
                </a:lnTo>
                <a:lnTo>
                  <a:pt x="0" y="267494"/>
                </a:lnTo>
                <a:close/>
              </a:path>
            </a:pathLst>
          </a:custGeom>
          <a:solidFill>
            <a:srgbClr val="EE5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a typeface="Cambria" panose="02040503050406030204" pitchFamily="18" charset="0"/>
            </a:endParaRPr>
          </a:p>
        </p:txBody>
      </p:sp>
      <p:sp>
        <p:nvSpPr>
          <p:cNvPr id="3" name="Пятиугольник 2"/>
          <p:cNvSpPr/>
          <p:nvPr/>
        </p:nvSpPr>
        <p:spPr>
          <a:xfrm>
            <a:off x="0" y="4451895"/>
            <a:ext cx="2915816" cy="691605"/>
          </a:xfrm>
          <a:prstGeom prst="homePlate">
            <a:avLst/>
          </a:prstGeom>
          <a:solidFill>
            <a:schemeClr val="tx2"/>
          </a:solidFill>
          <a:ln w="25400" cap="flat" cmpd="sng" algn="ctr">
            <a:noFill/>
            <a:prstDash val="solid"/>
          </a:ln>
          <a:effectLst/>
        </p:spPr>
        <p:txBody>
          <a:bodyPr rtlCol="0" anchor="ctr"/>
          <a:lstStyle/>
          <a:p>
            <a:pPr lvl="0" algn="ctr">
              <a:buClrTx/>
              <a:defRPr/>
            </a:pPr>
            <a:endParaRPr lang="en-US" sz="2400" dirty="0">
              <a:solidFill>
                <a:srgbClr val="FFFFFF"/>
              </a:solidFill>
              <a:latin typeface="Century Gothic" panose="020B0502020202020204" pitchFamily="34" charset="0"/>
              <a:ea typeface="Cambria" panose="02040503050406030204" pitchFamily="18" charset="0"/>
              <a:cs typeface="+mn-cs"/>
            </a:endParaRPr>
          </a:p>
        </p:txBody>
      </p:sp>
      <p:sp>
        <p:nvSpPr>
          <p:cNvPr id="4" name="Прямоугольник 3"/>
          <p:cNvSpPr/>
          <p:nvPr/>
        </p:nvSpPr>
        <p:spPr>
          <a:xfrm>
            <a:off x="-11663" y="0"/>
            <a:ext cx="9155663" cy="2674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a typeface="Cambria" panose="02040503050406030204" pitchFamily="18" charset="0"/>
            </a:endParaRPr>
          </a:p>
        </p:txBody>
      </p:sp>
      <p:sp>
        <p:nvSpPr>
          <p:cNvPr id="5" name="AutoShape 5" descr="Картинки по запросу care ratin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Century Gothic" panose="020B0502020202020204" pitchFamily="34" charset="0"/>
              <a:ea typeface="Cambria" panose="02040503050406030204" pitchFamily="18" charset="0"/>
            </a:endParaRPr>
          </a:p>
        </p:txBody>
      </p:sp>
      <p:sp>
        <p:nvSpPr>
          <p:cNvPr id="6" name="Номер слайда 5">
            <a:extLst>
              <a:ext uri="{FF2B5EF4-FFF2-40B4-BE49-F238E27FC236}">
                <a16:creationId xmlns:a16="http://schemas.microsoft.com/office/drawing/2014/main" id="{36345AC9-0DDB-4715-B4D0-CECF320B18B8}"/>
              </a:ext>
            </a:extLst>
          </p:cNvPr>
          <p:cNvSpPr>
            <a:spLocks noGrp="1"/>
          </p:cNvSpPr>
          <p:nvPr>
            <p:ph type="sldNum" sz="quarter" idx="12"/>
          </p:nvPr>
        </p:nvSpPr>
        <p:spPr>
          <a:xfrm>
            <a:off x="6948264" y="4876006"/>
            <a:ext cx="2133600" cy="273844"/>
          </a:xfrm>
        </p:spPr>
        <p:txBody>
          <a:bodyPr/>
          <a:lstStyle/>
          <a:p>
            <a:fld id="{0DDA3638-614F-4B2E-9369-0D88036F74AC}" type="slidenum">
              <a:rPr lang="ru-RU" smtClean="0">
                <a:solidFill>
                  <a:prstClr val="black">
                    <a:tint val="75000"/>
                  </a:prstClr>
                </a:solidFill>
              </a:rPr>
              <a:pPr/>
              <a:t>17</a:t>
            </a:fld>
            <a:endParaRPr lang="ru-RU" dirty="0">
              <a:solidFill>
                <a:prstClr val="black">
                  <a:tint val="75000"/>
                </a:prstClr>
              </a:solidFill>
            </a:endParaRPr>
          </a:p>
        </p:txBody>
      </p:sp>
      <p:pic>
        <p:nvPicPr>
          <p:cNvPr id="7" name="Рисунок 6">
            <a:extLst>
              <a:ext uri="{FF2B5EF4-FFF2-40B4-BE49-F238E27FC236}">
                <a16:creationId xmlns:a16="http://schemas.microsoft.com/office/drawing/2014/main" id="{669BDFB6-CED9-5147-9255-6F01D2C74FF0}"/>
              </a:ext>
            </a:extLst>
          </p:cNvPr>
          <p:cNvPicPr>
            <a:picLocks noChangeAspect="1"/>
          </p:cNvPicPr>
          <p:nvPr/>
        </p:nvPicPr>
        <p:blipFill>
          <a:blip r:embed="rId2"/>
          <a:stretch>
            <a:fillRect/>
          </a:stretch>
        </p:blipFill>
        <p:spPr>
          <a:xfrm>
            <a:off x="-53587" y="429679"/>
            <a:ext cx="9144000" cy="4465674"/>
          </a:xfrm>
          <a:prstGeom prst="rect">
            <a:avLst/>
          </a:prstGeom>
        </p:spPr>
      </p:pic>
      <p:sp>
        <p:nvSpPr>
          <p:cNvPr id="9" name="TextBox 8">
            <a:extLst>
              <a:ext uri="{FF2B5EF4-FFF2-40B4-BE49-F238E27FC236}">
                <a16:creationId xmlns:a16="http://schemas.microsoft.com/office/drawing/2014/main" id="{0220A63D-D33E-1A43-BCE4-ADCCCAE9A764}"/>
              </a:ext>
            </a:extLst>
          </p:cNvPr>
          <p:cNvSpPr txBox="1"/>
          <p:nvPr/>
        </p:nvSpPr>
        <p:spPr>
          <a:xfrm>
            <a:off x="6372200" y="537716"/>
            <a:ext cx="2377574" cy="307777"/>
          </a:xfrm>
          <a:prstGeom prst="rect">
            <a:avLst/>
          </a:prstGeom>
          <a:noFill/>
        </p:spPr>
        <p:txBody>
          <a:bodyPr wrap="none" rtlCol="0">
            <a:spAutoFit/>
          </a:bodyPr>
          <a:lstStyle/>
          <a:p>
            <a:r>
              <a:rPr lang="en-US" dirty="0"/>
              <a:t>Sovereign Bond MAP, USD</a:t>
            </a:r>
            <a:endParaRPr lang="ru-RU" dirty="0"/>
          </a:p>
        </p:txBody>
      </p:sp>
      <p:sp>
        <p:nvSpPr>
          <p:cNvPr id="10" name="TextBox 9">
            <a:extLst>
              <a:ext uri="{FF2B5EF4-FFF2-40B4-BE49-F238E27FC236}">
                <a16:creationId xmlns:a16="http://schemas.microsoft.com/office/drawing/2014/main" id="{E2121AC0-2340-4F3B-B36B-40C33DDCF7F1}"/>
              </a:ext>
            </a:extLst>
          </p:cNvPr>
          <p:cNvSpPr txBox="1"/>
          <p:nvPr/>
        </p:nvSpPr>
        <p:spPr>
          <a:xfrm>
            <a:off x="3059832" y="4879746"/>
            <a:ext cx="2133918" cy="276999"/>
          </a:xfrm>
          <a:prstGeom prst="rect">
            <a:avLst/>
          </a:prstGeom>
          <a:noFill/>
        </p:spPr>
        <p:txBody>
          <a:bodyPr wrap="none" rtlCol="0">
            <a:spAutoFit/>
          </a:bodyPr>
          <a:lstStyle/>
          <a:p>
            <a:r>
              <a:rPr lang="en-US" sz="1200" dirty="0"/>
              <a:t>Source: </a:t>
            </a:r>
            <a:r>
              <a:rPr lang="en-US" sz="1200" dirty="0">
                <a:hlinkClick r:id="rId3"/>
              </a:rPr>
              <a:t>https://cbonds.com/</a:t>
            </a:r>
            <a:r>
              <a:rPr lang="en-US" sz="1200" dirty="0"/>
              <a:t> </a:t>
            </a:r>
            <a:endParaRPr lang="ru-RU" sz="1200" dirty="0"/>
          </a:p>
        </p:txBody>
      </p:sp>
    </p:spTree>
    <p:extLst>
      <p:ext uri="{BB962C8B-B14F-4D97-AF65-F5344CB8AC3E}">
        <p14:creationId xmlns:p14="http://schemas.microsoft.com/office/powerpoint/2010/main" val="831166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араллелограмм 1"/>
          <p:cNvSpPr/>
          <p:nvPr/>
        </p:nvSpPr>
        <p:spPr>
          <a:xfrm>
            <a:off x="2771800" y="4876006"/>
            <a:ext cx="6372200" cy="267494"/>
          </a:xfrm>
          <a:custGeom>
            <a:avLst/>
            <a:gdLst>
              <a:gd name="connsiteX0" fmla="*/ 0 w 6696744"/>
              <a:gd name="connsiteY0" fmla="*/ 267494 h 267494"/>
              <a:gd name="connsiteX1" fmla="*/ 279143 w 6696744"/>
              <a:gd name="connsiteY1" fmla="*/ 0 h 267494"/>
              <a:gd name="connsiteX2" fmla="*/ 6696744 w 6696744"/>
              <a:gd name="connsiteY2" fmla="*/ 0 h 267494"/>
              <a:gd name="connsiteX3" fmla="*/ 6417601 w 6696744"/>
              <a:gd name="connsiteY3" fmla="*/ 267494 h 267494"/>
              <a:gd name="connsiteX4" fmla="*/ 0 w 6696744"/>
              <a:gd name="connsiteY4" fmla="*/ 267494 h 267494"/>
              <a:gd name="connsiteX0" fmla="*/ 0 w 6419158"/>
              <a:gd name="connsiteY0" fmla="*/ 267494 h 267494"/>
              <a:gd name="connsiteX1" fmla="*/ 279143 w 6419158"/>
              <a:gd name="connsiteY1" fmla="*/ 0 h 267494"/>
              <a:gd name="connsiteX2" fmla="*/ 6419158 w 6419158"/>
              <a:gd name="connsiteY2" fmla="*/ 5443 h 267494"/>
              <a:gd name="connsiteX3" fmla="*/ 6417601 w 6419158"/>
              <a:gd name="connsiteY3" fmla="*/ 267494 h 267494"/>
              <a:gd name="connsiteX4" fmla="*/ 0 w 6419158"/>
              <a:gd name="connsiteY4" fmla="*/ 267494 h 267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9158" h="267494">
                <a:moveTo>
                  <a:pt x="0" y="267494"/>
                </a:moveTo>
                <a:lnTo>
                  <a:pt x="279143" y="0"/>
                </a:lnTo>
                <a:lnTo>
                  <a:pt x="6419158" y="5443"/>
                </a:lnTo>
                <a:lnTo>
                  <a:pt x="6417601" y="267494"/>
                </a:lnTo>
                <a:lnTo>
                  <a:pt x="0" y="267494"/>
                </a:lnTo>
                <a:close/>
              </a:path>
            </a:pathLst>
          </a:custGeom>
          <a:solidFill>
            <a:srgbClr val="EE5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a typeface="Cambria" panose="02040503050406030204" pitchFamily="18" charset="0"/>
            </a:endParaRPr>
          </a:p>
        </p:txBody>
      </p:sp>
      <p:sp>
        <p:nvSpPr>
          <p:cNvPr id="3" name="Пятиугольник 2"/>
          <p:cNvSpPr/>
          <p:nvPr/>
        </p:nvSpPr>
        <p:spPr>
          <a:xfrm>
            <a:off x="0" y="4451895"/>
            <a:ext cx="2915816" cy="691605"/>
          </a:xfrm>
          <a:prstGeom prst="homePlate">
            <a:avLst/>
          </a:prstGeom>
          <a:solidFill>
            <a:schemeClr val="tx2"/>
          </a:solidFill>
          <a:ln w="25400" cap="flat" cmpd="sng" algn="ctr">
            <a:noFill/>
            <a:prstDash val="solid"/>
          </a:ln>
          <a:effectLst/>
        </p:spPr>
        <p:txBody>
          <a:bodyPr rtlCol="0" anchor="ctr"/>
          <a:lstStyle/>
          <a:p>
            <a:pPr lvl="0" algn="ctr">
              <a:buClrTx/>
              <a:defRPr/>
            </a:pPr>
            <a:endParaRPr lang="en-US" sz="2400" dirty="0">
              <a:solidFill>
                <a:srgbClr val="FFFFFF"/>
              </a:solidFill>
              <a:latin typeface="Century Gothic" panose="020B0502020202020204" pitchFamily="34" charset="0"/>
              <a:ea typeface="Cambria" panose="02040503050406030204" pitchFamily="18" charset="0"/>
              <a:cs typeface="+mn-cs"/>
            </a:endParaRPr>
          </a:p>
        </p:txBody>
      </p:sp>
      <p:sp>
        <p:nvSpPr>
          <p:cNvPr id="4" name="Прямоугольник 3"/>
          <p:cNvSpPr/>
          <p:nvPr/>
        </p:nvSpPr>
        <p:spPr>
          <a:xfrm>
            <a:off x="-11663" y="0"/>
            <a:ext cx="9155663" cy="2674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a typeface="Cambria" panose="02040503050406030204" pitchFamily="18" charset="0"/>
            </a:endParaRPr>
          </a:p>
        </p:txBody>
      </p:sp>
      <p:sp>
        <p:nvSpPr>
          <p:cNvPr id="5" name="AutoShape 5" descr="Картинки по запросу care ratin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Century Gothic" panose="020B0502020202020204" pitchFamily="34" charset="0"/>
              <a:ea typeface="Cambria" panose="02040503050406030204" pitchFamily="18" charset="0"/>
            </a:endParaRPr>
          </a:p>
        </p:txBody>
      </p:sp>
      <p:sp>
        <p:nvSpPr>
          <p:cNvPr id="6" name="Номер слайда 5">
            <a:extLst>
              <a:ext uri="{FF2B5EF4-FFF2-40B4-BE49-F238E27FC236}">
                <a16:creationId xmlns:a16="http://schemas.microsoft.com/office/drawing/2014/main" id="{36345AC9-0DDB-4715-B4D0-CECF320B18B8}"/>
              </a:ext>
            </a:extLst>
          </p:cNvPr>
          <p:cNvSpPr>
            <a:spLocks noGrp="1"/>
          </p:cNvSpPr>
          <p:nvPr>
            <p:ph type="sldNum" sz="quarter" idx="12"/>
          </p:nvPr>
        </p:nvSpPr>
        <p:spPr>
          <a:xfrm>
            <a:off x="6948264" y="4876006"/>
            <a:ext cx="2133600" cy="273844"/>
          </a:xfrm>
        </p:spPr>
        <p:txBody>
          <a:bodyPr/>
          <a:lstStyle/>
          <a:p>
            <a:fld id="{0DDA3638-614F-4B2E-9369-0D88036F74AC}" type="slidenum">
              <a:rPr lang="ru-RU" smtClean="0">
                <a:solidFill>
                  <a:prstClr val="black">
                    <a:tint val="75000"/>
                  </a:prstClr>
                </a:solidFill>
              </a:rPr>
              <a:pPr/>
              <a:t>18</a:t>
            </a:fld>
            <a:endParaRPr lang="ru-RU" dirty="0">
              <a:solidFill>
                <a:prstClr val="black">
                  <a:tint val="75000"/>
                </a:prstClr>
              </a:solidFill>
            </a:endParaRPr>
          </a:p>
        </p:txBody>
      </p:sp>
      <p:pic>
        <p:nvPicPr>
          <p:cNvPr id="8" name="Рисунок 7">
            <a:extLst>
              <a:ext uri="{FF2B5EF4-FFF2-40B4-BE49-F238E27FC236}">
                <a16:creationId xmlns:a16="http://schemas.microsoft.com/office/drawing/2014/main" id="{CDD2DE3A-AD2B-C64F-93BE-19A14311811A}"/>
              </a:ext>
            </a:extLst>
          </p:cNvPr>
          <p:cNvPicPr>
            <a:picLocks noChangeAspect="1"/>
          </p:cNvPicPr>
          <p:nvPr/>
        </p:nvPicPr>
        <p:blipFill>
          <a:blip r:embed="rId2"/>
          <a:stretch>
            <a:fillRect/>
          </a:stretch>
        </p:blipFill>
        <p:spPr>
          <a:xfrm>
            <a:off x="-17429" y="379076"/>
            <a:ext cx="9144000" cy="4462151"/>
          </a:xfrm>
          <a:prstGeom prst="rect">
            <a:avLst/>
          </a:prstGeom>
        </p:spPr>
      </p:pic>
      <p:sp>
        <p:nvSpPr>
          <p:cNvPr id="10" name="TextBox 9">
            <a:extLst>
              <a:ext uri="{FF2B5EF4-FFF2-40B4-BE49-F238E27FC236}">
                <a16:creationId xmlns:a16="http://schemas.microsoft.com/office/drawing/2014/main" id="{2BC45DCD-BB2E-0E4D-B5EC-7EBF54F76932}"/>
              </a:ext>
            </a:extLst>
          </p:cNvPr>
          <p:cNvSpPr txBox="1"/>
          <p:nvPr/>
        </p:nvSpPr>
        <p:spPr>
          <a:xfrm>
            <a:off x="6156176" y="555526"/>
            <a:ext cx="2744662" cy="307777"/>
          </a:xfrm>
          <a:prstGeom prst="rect">
            <a:avLst/>
          </a:prstGeom>
          <a:noFill/>
        </p:spPr>
        <p:txBody>
          <a:bodyPr wrap="none" rtlCol="0">
            <a:spAutoFit/>
          </a:bodyPr>
          <a:lstStyle/>
          <a:p>
            <a:r>
              <a:rPr lang="en-US" dirty="0"/>
              <a:t>Corp and Muni Bond MAP, USD</a:t>
            </a:r>
            <a:endParaRPr lang="ru-RU" dirty="0"/>
          </a:p>
        </p:txBody>
      </p:sp>
      <p:sp>
        <p:nvSpPr>
          <p:cNvPr id="9" name="TextBox 8">
            <a:extLst>
              <a:ext uri="{FF2B5EF4-FFF2-40B4-BE49-F238E27FC236}">
                <a16:creationId xmlns:a16="http://schemas.microsoft.com/office/drawing/2014/main" id="{435637D8-6DCC-4F39-9CAB-13EC2BFF3EF7}"/>
              </a:ext>
            </a:extLst>
          </p:cNvPr>
          <p:cNvSpPr txBox="1"/>
          <p:nvPr/>
        </p:nvSpPr>
        <p:spPr>
          <a:xfrm>
            <a:off x="3059832" y="4879746"/>
            <a:ext cx="2133918" cy="276999"/>
          </a:xfrm>
          <a:prstGeom prst="rect">
            <a:avLst/>
          </a:prstGeom>
          <a:noFill/>
        </p:spPr>
        <p:txBody>
          <a:bodyPr wrap="none" rtlCol="0">
            <a:spAutoFit/>
          </a:bodyPr>
          <a:lstStyle/>
          <a:p>
            <a:r>
              <a:rPr lang="en-US" sz="1200" dirty="0"/>
              <a:t>Source: </a:t>
            </a:r>
            <a:r>
              <a:rPr lang="en-US" sz="1200" dirty="0">
                <a:hlinkClick r:id="rId3"/>
              </a:rPr>
              <a:t>https://cbonds.com/</a:t>
            </a:r>
            <a:r>
              <a:rPr lang="en-US" sz="1200" dirty="0"/>
              <a:t> </a:t>
            </a:r>
            <a:endParaRPr lang="ru-RU" sz="1200" dirty="0"/>
          </a:p>
        </p:txBody>
      </p:sp>
    </p:spTree>
    <p:extLst>
      <p:ext uri="{BB962C8B-B14F-4D97-AF65-F5344CB8AC3E}">
        <p14:creationId xmlns:p14="http://schemas.microsoft.com/office/powerpoint/2010/main" val="2921333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араллелограмм 1"/>
          <p:cNvSpPr/>
          <p:nvPr/>
        </p:nvSpPr>
        <p:spPr>
          <a:xfrm>
            <a:off x="2771800" y="4876006"/>
            <a:ext cx="6372200" cy="267494"/>
          </a:xfrm>
          <a:custGeom>
            <a:avLst/>
            <a:gdLst>
              <a:gd name="connsiteX0" fmla="*/ 0 w 6696744"/>
              <a:gd name="connsiteY0" fmla="*/ 267494 h 267494"/>
              <a:gd name="connsiteX1" fmla="*/ 279143 w 6696744"/>
              <a:gd name="connsiteY1" fmla="*/ 0 h 267494"/>
              <a:gd name="connsiteX2" fmla="*/ 6696744 w 6696744"/>
              <a:gd name="connsiteY2" fmla="*/ 0 h 267494"/>
              <a:gd name="connsiteX3" fmla="*/ 6417601 w 6696744"/>
              <a:gd name="connsiteY3" fmla="*/ 267494 h 267494"/>
              <a:gd name="connsiteX4" fmla="*/ 0 w 6696744"/>
              <a:gd name="connsiteY4" fmla="*/ 267494 h 267494"/>
              <a:gd name="connsiteX0" fmla="*/ 0 w 6419158"/>
              <a:gd name="connsiteY0" fmla="*/ 267494 h 267494"/>
              <a:gd name="connsiteX1" fmla="*/ 279143 w 6419158"/>
              <a:gd name="connsiteY1" fmla="*/ 0 h 267494"/>
              <a:gd name="connsiteX2" fmla="*/ 6419158 w 6419158"/>
              <a:gd name="connsiteY2" fmla="*/ 5443 h 267494"/>
              <a:gd name="connsiteX3" fmla="*/ 6417601 w 6419158"/>
              <a:gd name="connsiteY3" fmla="*/ 267494 h 267494"/>
              <a:gd name="connsiteX4" fmla="*/ 0 w 6419158"/>
              <a:gd name="connsiteY4" fmla="*/ 267494 h 267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9158" h="267494">
                <a:moveTo>
                  <a:pt x="0" y="267494"/>
                </a:moveTo>
                <a:lnTo>
                  <a:pt x="279143" y="0"/>
                </a:lnTo>
                <a:lnTo>
                  <a:pt x="6419158" y="5443"/>
                </a:lnTo>
                <a:lnTo>
                  <a:pt x="6417601" y="267494"/>
                </a:lnTo>
                <a:lnTo>
                  <a:pt x="0" y="267494"/>
                </a:lnTo>
                <a:close/>
              </a:path>
            </a:pathLst>
          </a:custGeom>
          <a:solidFill>
            <a:srgbClr val="EE5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a typeface="Cambria" panose="02040503050406030204" pitchFamily="18" charset="0"/>
            </a:endParaRPr>
          </a:p>
        </p:txBody>
      </p:sp>
      <p:sp>
        <p:nvSpPr>
          <p:cNvPr id="3" name="Пятиугольник 2"/>
          <p:cNvSpPr/>
          <p:nvPr/>
        </p:nvSpPr>
        <p:spPr>
          <a:xfrm>
            <a:off x="0" y="4451895"/>
            <a:ext cx="2915816" cy="691605"/>
          </a:xfrm>
          <a:prstGeom prst="homePlate">
            <a:avLst/>
          </a:prstGeom>
          <a:solidFill>
            <a:schemeClr val="tx2"/>
          </a:solidFill>
          <a:ln w="25400" cap="flat" cmpd="sng" algn="ctr">
            <a:noFill/>
            <a:prstDash val="solid"/>
          </a:ln>
          <a:effectLst/>
        </p:spPr>
        <p:txBody>
          <a:bodyPr rtlCol="0" anchor="ctr"/>
          <a:lstStyle/>
          <a:p>
            <a:pPr lvl="0" algn="ctr">
              <a:buClrTx/>
              <a:defRPr/>
            </a:pPr>
            <a:endParaRPr lang="en-US" sz="2400" dirty="0">
              <a:solidFill>
                <a:srgbClr val="FFFFFF"/>
              </a:solidFill>
              <a:latin typeface="Century Gothic" panose="020B0502020202020204" pitchFamily="34" charset="0"/>
              <a:ea typeface="Cambria" panose="02040503050406030204" pitchFamily="18" charset="0"/>
              <a:cs typeface="+mn-cs"/>
            </a:endParaRPr>
          </a:p>
        </p:txBody>
      </p:sp>
      <p:sp>
        <p:nvSpPr>
          <p:cNvPr id="4" name="Прямоугольник 3"/>
          <p:cNvSpPr/>
          <p:nvPr/>
        </p:nvSpPr>
        <p:spPr>
          <a:xfrm>
            <a:off x="-11663" y="0"/>
            <a:ext cx="9155663" cy="2674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a typeface="Cambria" panose="02040503050406030204" pitchFamily="18" charset="0"/>
            </a:endParaRPr>
          </a:p>
        </p:txBody>
      </p:sp>
      <p:sp>
        <p:nvSpPr>
          <p:cNvPr id="5" name="AutoShape 5" descr="Картинки по запросу care ratin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Century Gothic" panose="020B0502020202020204" pitchFamily="34" charset="0"/>
              <a:ea typeface="Cambria" panose="02040503050406030204" pitchFamily="18" charset="0"/>
            </a:endParaRPr>
          </a:p>
        </p:txBody>
      </p:sp>
      <p:sp>
        <p:nvSpPr>
          <p:cNvPr id="6" name="Номер слайда 5">
            <a:extLst>
              <a:ext uri="{FF2B5EF4-FFF2-40B4-BE49-F238E27FC236}">
                <a16:creationId xmlns:a16="http://schemas.microsoft.com/office/drawing/2014/main" id="{36345AC9-0DDB-4715-B4D0-CECF320B18B8}"/>
              </a:ext>
            </a:extLst>
          </p:cNvPr>
          <p:cNvSpPr>
            <a:spLocks noGrp="1"/>
          </p:cNvSpPr>
          <p:nvPr>
            <p:ph type="sldNum" sz="quarter" idx="12"/>
          </p:nvPr>
        </p:nvSpPr>
        <p:spPr>
          <a:xfrm>
            <a:off x="6948264" y="4876006"/>
            <a:ext cx="2133600" cy="273844"/>
          </a:xfrm>
        </p:spPr>
        <p:txBody>
          <a:bodyPr/>
          <a:lstStyle/>
          <a:p>
            <a:fld id="{0DDA3638-614F-4B2E-9369-0D88036F74AC}" type="slidenum">
              <a:rPr lang="ru-RU" smtClean="0">
                <a:solidFill>
                  <a:prstClr val="black">
                    <a:tint val="75000"/>
                  </a:prstClr>
                </a:solidFill>
              </a:rPr>
              <a:pPr/>
              <a:t>19</a:t>
            </a:fld>
            <a:endParaRPr lang="ru-RU" dirty="0">
              <a:solidFill>
                <a:prstClr val="black">
                  <a:tint val="75000"/>
                </a:prstClr>
              </a:solidFill>
            </a:endParaRPr>
          </a:p>
        </p:txBody>
      </p:sp>
      <p:sp>
        <p:nvSpPr>
          <p:cNvPr id="9" name="TextBox 8">
            <a:extLst>
              <a:ext uri="{FF2B5EF4-FFF2-40B4-BE49-F238E27FC236}">
                <a16:creationId xmlns:a16="http://schemas.microsoft.com/office/drawing/2014/main" id="{292F617E-80AC-4BCE-BC94-00F9FFC65BAE}"/>
              </a:ext>
            </a:extLst>
          </p:cNvPr>
          <p:cNvSpPr txBox="1"/>
          <p:nvPr/>
        </p:nvSpPr>
        <p:spPr>
          <a:xfrm>
            <a:off x="2926349" y="4904721"/>
            <a:ext cx="5832648" cy="215444"/>
          </a:xfrm>
          <a:prstGeom prst="rect">
            <a:avLst/>
          </a:prstGeom>
          <a:noFill/>
        </p:spPr>
        <p:txBody>
          <a:bodyPr wrap="square" rtlCol="0">
            <a:spAutoFit/>
          </a:bodyPr>
          <a:lstStyle/>
          <a:p>
            <a:r>
              <a:rPr lang="en-US" sz="800" dirty="0"/>
              <a:t>Source: </a:t>
            </a:r>
            <a:r>
              <a:rPr lang="ru-RU" sz="800" dirty="0">
                <a:hlinkClick r:id="rId2"/>
              </a:rPr>
              <a:t>https://www.spglobal.com/spdji/en/indices/fixed-income/dow-jones-sukuk-index-ex-reinvestment/#overview</a:t>
            </a:r>
            <a:r>
              <a:rPr lang="ru-RU" sz="800" dirty="0"/>
              <a:t> </a:t>
            </a:r>
          </a:p>
        </p:txBody>
      </p:sp>
      <p:pic>
        <p:nvPicPr>
          <p:cNvPr id="10" name="Рисунок 9">
            <a:extLst>
              <a:ext uri="{FF2B5EF4-FFF2-40B4-BE49-F238E27FC236}">
                <a16:creationId xmlns:a16="http://schemas.microsoft.com/office/drawing/2014/main" id="{4AC22485-DF62-480A-9AC9-7CE34242DA53}"/>
              </a:ext>
            </a:extLst>
          </p:cNvPr>
          <p:cNvPicPr>
            <a:picLocks noChangeAspect="1"/>
          </p:cNvPicPr>
          <p:nvPr/>
        </p:nvPicPr>
        <p:blipFill>
          <a:blip r:embed="rId3"/>
          <a:stretch>
            <a:fillRect/>
          </a:stretch>
        </p:blipFill>
        <p:spPr>
          <a:xfrm>
            <a:off x="905352" y="123106"/>
            <a:ext cx="7333296" cy="4729565"/>
          </a:xfrm>
          <a:prstGeom prst="rect">
            <a:avLst/>
          </a:prstGeom>
        </p:spPr>
      </p:pic>
      <p:sp>
        <p:nvSpPr>
          <p:cNvPr id="11" name="TextBox 10">
            <a:extLst>
              <a:ext uri="{FF2B5EF4-FFF2-40B4-BE49-F238E27FC236}">
                <a16:creationId xmlns:a16="http://schemas.microsoft.com/office/drawing/2014/main" id="{2D9B4180-73B8-4C04-A8AC-219508AC2AA9}"/>
              </a:ext>
            </a:extLst>
          </p:cNvPr>
          <p:cNvSpPr txBox="1"/>
          <p:nvPr/>
        </p:nvSpPr>
        <p:spPr>
          <a:xfrm>
            <a:off x="1331640" y="1500271"/>
            <a:ext cx="2293156" cy="553998"/>
          </a:xfrm>
          <a:prstGeom prst="rect">
            <a:avLst/>
          </a:prstGeom>
          <a:noFill/>
        </p:spPr>
        <p:txBody>
          <a:bodyPr wrap="square" rtlCol="0">
            <a:spAutoFit/>
          </a:bodyPr>
          <a:lstStyle/>
          <a:p>
            <a:pPr fontAlgn="base"/>
            <a:r>
              <a:rPr lang="en-US" sz="1000" dirty="0"/>
              <a:t>2.64%</a:t>
            </a:r>
            <a:r>
              <a:rPr lang="ru-RU" sz="1000" dirty="0"/>
              <a:t> - </a:t>
            </a:r>
            <a:r>
              <a:rPr lang="en-US" sz="1000" cap="all" dirty="0"/>
              <a:t>10 YR RETURN</a:t>
            </a:r>
            <a:r>
              <a:rPr lang="ru-RU" sz="1000" cap="all" dirty="0"/>
              <a:t> (</a:t>
            </a:r>
            <a:r>
              <a:rPr lang="en-US" sz="1000" dirty="0"/>
              <a:t>Annualized</a:t>
            </a:r>
            <a:r>
              <a:rPr lang="ru-RU" sz="1000" dirty="0"/>
              <a:t>)</a:t>
            </a:r>
            <a:endParaRPr lang="en-US" sz="1000" dirty="0"/>
          </a:p>
          <a:p>
            <a:endParaRPr lang="ru-RU" sz="1000" dirty="0"/>
          </a:p>
        </p:txBody>
      </p:sp>
    </p:spTree>
    <p:extLst>
      <p:ext uri="{BB962C8B-B14F-4D97-AF65-F5344CB8AC3E}">
        <p14:creationId xmlns:p14="http://schemas.microsoft.com/office/powerpoint/2010/main" val="3533740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араллелограмм 1"/>
          <p:cNvSpPr/>
          <p:nvPr/>
        </p:nvSpPr>
        <p:spPr>
          <a:xfrm>
            <a:off x="2771800" y="4876006"/>
            <a:ext cx="6372200" cy="267494"/>
          </a:xfrm>
          <a:custGeom>
            <a:avLst/>
            <a:gdLst>
              <a:gd name="connsiteX0" fmla="*/ 0 w 6696744"/>
              <a:gd name="connsiteY0" fmla="*/ 267494 h 267494"/>
              <a:gd name="connsiteX1" fmla="*/ 279143 w 6696744"/>
              <a:gd name="connsiteY1" fmla="*/ 0 h 267494"/>
              <a:gd name="connsiteX2" fmla="*/ 6696744 w 6696744"/>
              <a:gd name="connsiteY2" fmla="*/ 0 h 267494"/>
              <a:gd name="connsiteX3" fmla="*/ 6417601 w 6696744"/>
              <a:gd name="connsiteY3" fmla="*/ 267494 h 267494"/>
              <a:gd name="connsiteX4" fmla="*/ 0 w 6696744"/>
              <a:gd name="connsiteY4" fmla="*/ 267494 h 267494"/>
              <a:gd name="connsiteX0" fmla="*/ 0 w 6419158"/>
              <a:gd name="connsiteY0" fmla="*/ 267494 h 267494"/>
              <a:gd name="connsiteX1" fmla="*/ 279143 w 6419158"/>
              <a:gd name="connsiteY1" fmla="*/ 0 h 267494"/>
              <a:gd name="connsiteX2" fmla="*/ 6419158 w 6419158"/>
              <a:gd name="connsiteY2" fmla="*/ 5443 h 267494"/>
              <a:gd name="connsiteX3" fmla="*/ 6417601 w 6419158"/>
              <a:gd name="connsiteY3" fmla="*/ 267494 h 267494"/>
              <a:gd name="connsiteX4" fmla="*/ 0 w 6419158"/>
              <a:gd name="connsiteY4" fmla="*/ 267494 h 267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9158" h="267494">
                <a:moveTo>
                  <a:pt x="0" y="267494"/>
                </a:moveTo>
                <a:lnTo>
                  <a:pt x="279143" y="0"/>
                </a:lnTo>
                <a:lnTo>
                  <a:pt x="6419158" y="5443"/>
                </a:lnTo>
                <a:lnTo>
                  <a:pt x="6417601" y="267494"/>
                </a:lnTo>
                <a:lnTo>
                  <a:pt x="0" y="267494"/>
                </a:lnTo>
                <a:close/>
              </a:path>
            </a:pathLst>
          </a:custGeom>
          <a:solidFill>
            <a:srgbClr val="EE5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a typeface="Cambria" panose="02040503050406030204" pitchFamily="18" charset="0"/>
            </a:endParaRPr>
          </a:p>
        </p:txBody>
      </p:sp>
      <p:sp>
        <p:nvSpPr>
          <p:cNvPr id="3" name="Пятиугольник 2"/>
          <p:cNvSpPr/>
          <p:nvPr/>
        </p:nvSpPr>
        <p:spPr>
          <a:xfrm>
            <a:off x="0" y="4451895"/>
            <a:ext cx="2915816" cy="691605"/>
          </a:xfrm>
          <a:prstGeom prst="homePlate">
            <a:avLst/>
          </a:prstGeom>
          <a:solidFill>
            <a:schemeClr val="tx2"/>
          </a:solidFill>
          <a:ln w="25400" cap="flat" cmpd="sng" algn="ctr">
            <a:noFill/>
            <a:prstDash val="solid"/>
          </a:ln>
          <a:effectLst/>
        </p:spPr>
        <p:txBody>
          <a:bodyPr rtlCol="0" anchor="ctr"/>
          <a:lstStyle/>
          <a:p>
            <a:pPr lvl="0" algn="ctr">
              <a:buClrTx/>
              <a:defRPr/>
            </a:pPr>
            <a:endParaRPr lang="en-US" sz="2400" dirty="0">
              <a:solidFill>
                <a:srgbClr val="FFFFFF"/>
              </a:solidFill>
              <a:latin typeface="Century Gothic" panose="020B0502020202020204" pitchFamily="34" charset="0"/>
              <a:ea typeface="Cambria" panose="02040503050406030204" pitchFamily="18" charset="0"/>
              <a:cs typeface="+mn-cs"/>
            </a:endParaRPr>
          </a:p>
        </p:txBody>
      </p:sp>
      <p:sp>
        <p:nvSpPr>
          <p:cNvPr id="4" name="Прямоугольник 3"/>
          <p:cNvSpPr/>
          <p:nvPr/>
        </p:nvSpPr>
        <p:spPr>
          <a:xfrm>
            <a:off x="-11663" y="0"/>
            <a:ext cx="9155663" cy="2674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a typeface="Cambria" panose="02040503050406030204" pitchFamily="18" charset="0"/>
            </a:endParaRPr>
          </a:p>
        </p:txBody>
      </p:sp>
      <p:sp>
        <p:nvSpPr>
          <p:cNvPr id="5" name="AutoShape 5" descr="Картинки по запросу care ratin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Century Gothic" panose="020B0502020202020204" pitchFamily="34" charset="0"/>
              <a:ea typeface="Cambria" panose="02040503050406030204" pitchFamily="18" charset="0"/>
            </a:endParaRPr>
          </a:p>
        </p:txBody>
      </p:sp>
      <p:sp>
        <p:nvSpPr>
          <p:cNvPr id="10" name="Заголовок 1">
            <a:extLst>
              <a:ext uri="{FF2B5EF4-FFF2-40B4-BE49-F238E27FC236}">
                <a16:creationId xmlns:a16="http://schemas.microsoft.com/office/drawing/2014/main" id="{A5DAF724-0A20-4026-B322-163756D847C2}"/>
              </a:ext>
            </a:extLst>
          </p:cNvPr>
          <p:cNvSpPr txBox="1">
            <a:spLocks/>
          </p:cNvSpPr>
          <p:nvPr/>
        </p:nvSpPr>
        <p:spPr>
          <a:xfrm>
            <a:off x="353700" y="411957"/>
            <a:ext cx="8424935" cy="5432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pPr>
            <a:r>
              <a:rPr lang="en-US" sz="2500" b="1" spc="117" dirty="0">
                <a:solidFill>
                  <a:srgbClr val="364165"/>
                </a:solidFill>
                <a:latin typeface="Arial" panose="020B0604020202020204" pitchFamily="34" charset="0"/>
                <a:cs typeface="Arial" panose="020B0604020202020204" pitchFamily="34" charset="0"/>
              </a:rPr>
              <a:t>Key figures</a:t>
            </a:r>
            <a:endParaRPr lang="ru-RU" sz="2500" dirty="0">
              <a:solidFill>
                <a:srgbClr val="364165"/>
              </a:solidFill>
              <a:latin typeface="Arial" panose="020B0604020202020204" pitchFamily="34" charset="0"/>
              <a:cs typeface="Arial" panose="020B0604020202020204" pitchFamily="34" charset="0"/>
            </a:endParaRPr>
          </a:p>
        </p:txBody>
      </p:sp>
      <p:sp>
        <p:nvSpPr>
          <p:cNvPr id="11" name="Объект 2">
            <a:extLst>
              <a:ext uri="{FF2B5EF4-FFF2-40B4-BE49-F238E27FC236}">
                <a16:creationId xmlns:a16="http://schemas.microsoft.com/office/drawing/2014/main" id="{748D3BFF-E6AB-4F92-A0B1-8B5A200037B8}"/>
              </a:ext>
            </a:extLst>
          </p:cNvPr>
          <p:cNvSpPr txBox="1">
            <a:spLocks/>
          </p:cNvSpPr>
          <p:nvPr/>
        </p:nvSpPr>
        <p:spPr>
          <a:xfrm>
            <a:off x="175626" y="946031"/>
            <a:ext cx="8614674" cy="35058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sz="2400" dirty="0"/>
              <a:t>Global outstanding sukuk reached USD 76</a:t>
            </a:r>
            <a:r>
              <a:rPr lang="ru-RU" sz="2400" dirty="0"/>
              <a:t>7</a:t>
            </a:r>
            <a:r>
              <a:rPr lang="en" sz="2400" dirty="0"/>
              <a:t> bln at end-3Q22</a:t>
            </a:r>
          </a:p>
          <a:p>
            <a:r>
              <a:rPr lang="en" sz="2400" dirty="0"/>
              <a:t>It is a growing market with an annual rate of </a:t>
            </a:r>
            <a:r>
              <a:rPr lang="ru-RU" sz="2400" dirty="0"/>
              <a:t>15-17</a:t>
            </a:r>
            <a:r>
              <a:rPr lang="en" sz="2400" dirty="0"/>
              <a:t>%</a:t>
            </a:r>
            <a:r>
              <a:rPr lang="ru-RU" sz="2400" dirty="0"/>
              <a:t>. </a:t>
            </a:r>
            <a:r>
              <a:rPr lang="en" sz="2400" dirty="0"/>
              <a:t>Forecast to 2027: about USD 1500 bln </a:t>
            </a:r>
          </a:p>
          <a:p>
            <a:r>
              <a:rPr lang="en" sz="2400" dirty="0"/>
              <a:t>Global outstanding sukuk </a:t>
            </a:r>
            <a:r>
              <a:rPr lang="en-US" sz="2400" dirty="0"/>
              <a:t>includes </a:t>
            </a:r>
            <a:r>
              <a:rPr lang="en" sz="2400" dirty="0"/>
              <a:t>Domestic bonds</a:t>
            </a:r>
            <a:r>
              <a:rPr lang="ru-RU" sz="2400" dirty="0"/>
              <a:t> </a:t>
            </a:r>
            <a:r>
              <a:rPr lang="en" sz="2400" dirty="0"/>
              <a:t>outstanding: USD 583 billion (3500 issues) </a:t>
            </a:r>
            <a:r>
              <a:rPr lang="en-US" sz="2400" dirty="0"/>
              <a:t>and</a:t>
            </a:r>
            <a:r>
              <a:rPr lang="en" sz="2400" dirty="0"/>
              <a:t> International bonds USD 184 bln (230 issues)</a:t>
            </a:r>
            <a:endParaRPr lang="ru-RU" sz="2400" dirty="0"/>
          </a:p>
          <a:p>
            <a:r>
              <a:rPr lang="en" sz="2400" dirty="0"/>
              <a:t>Global sukuk </a:t>
            </a:r>
            <a:r>
              <a:rPr lang="en-US" sz="2400" dirty="0"/>
              <a:t>issuance</a:t>
            </a:r>
            <a:r>
              <a:rPr lang="en" sz="2400" dirty="0"/>
              <a:t> </a:t>
            </a:r>
            <a:r>
              <a:rPr lang="en-US" sz="2400" dirty="0"/>
              <a:t>includes </a:t>
            </a:r>
            <a:r>
              <a:rPr lang="en" sz="2400" dirty="0"/>
              <a:t>Domestic bonds</a:t>
            </a:r>
            <a:r>
              <a:rPr lang="ru-RU" sz="2400" dirty="0"/>
              <a:t> </a:t>
            </a:r>
            <a:r>
              <a:rPr lang="en-US" sz="2400" dirty="0"/>
              <a:t>annual issuance</a:t>
            </a:r>
            <a:r>
              <a:rPr lang="en" sz="2400" dirty="0"/>
              <a:t>: </a:t>
            </a:r>
            <a:r>
              <a:rPr lang="en-US" sz="2400" dirty="0"/>
              <a:t>about </a:t>
            </a:r>
            <a:r>
              <a:rPr lang="en" sz="2400" dirty="0"/>
              <a:t>USD 130 billion (1000 issues), International bonds – </a:t>
            </a:r>
            <a:r>
              <a:rPr lang="en-US" sz="2400" dirty="0"/>
              <a:t>about </a:t>
            </a:r>
            <a:r>
              <a:rPr lang="en" sz="2400" dirty="0"/>
              <a:t>USD 35 bln (40 issues)</a:t>
            </a:r>
            <a:r>
              <a:rPr lang="ru-RU" sz="2400" dirty="0"/>
              <a:t>. </a:t>
            </a:r>
            <a:r>
              <a:rPr lang="en-US" sz="2400" dirty="0"/>
              <a:t>Annual growth rate</a:t>
            </a:r>
            <a:r>
              <a:rPr lang="ru-RU" sz="2400" dirty="0"/>
              <a:t> </a:t>
            </a:r>
            <a:r>
              <a:rPr lang="en-US" sz="2400" dirty="0"/>
              <a:t>of issuance</a:t>
            </a:r>
            <a:r>
              <a:rPr lang="ru-RU" sz="2400" dirty="0"/>
              <a:t>: 5-</a:t>
            </a:r>
            <a:r>
              <a:rPr lang="en-US" sz="2400" dirty="0"/>
              <a:t>10</a:t>
            </a:r>
            <a:r>
              <a:rPr lang="ru-RU" sz="2400" dirty="0"/>
              <a:t>%.</a:t>
            </a:r>
            <a:endParaRPr lang="ru-RU" sz="2400" dirty="0">
              <a:latin typeface="Arial" panose="020B0604020202020204" pitchFamily="34" charset="0"/>
              <a:cs typeface="Arial" panose="020B0604020202020204" pitchFamily="34" charset="0"/>
            </a:endParaRPr>
          </a:p>
        </p:txBody>
      </p:sp>
      <p:sp>
        <p:nvSpPr>
          <p:cNvPr id="6" name="Номер слайда 5">
            <a:extLst>
              <a:ext uri="{FF2B5EF4-FFF2-40B4-BE49-F238E27FC236}">
                <a16:creationId xmlns:a16="http://schemas.microsoft.com/office/drawing/2014/main" id="{36345AC9-0DDB-4715-B4D0-CECF320B18B8}"/>
              </a:ext>
            </a:extLst>
          </p:cNvPr>
          <p:cNvSpPr>
            <a:spLocks noGrp="1"/>
          </p:cNvSpPr>
          <p:nvPr>
            <p:ph type="sldNum" sz="quarter" idx="12"/>
          </p:nvPr>
        </p:nvSpPr>
        <p:spPr>
          <a:xfrm>
            <a:off x="6948264" y="4876006"/>
            <a:ext cx="2133600" cy="273844"/>
          </a:xfrm>
        </p:spPr>
        <p:txBody>
          <a:bodyPr/>
          <a:lstStyle/>
          <a:p>
            <a:fld id="{0DDA3638-614F-4B2E-9369-0D88036F74AC}" type="slidenum">
              <a:rPr lang="ru-RU" smtClean="0">
                <a:solidFill>
                  <a:prstClr val="black">
                    <a:tint val="75000"/>
                  </a:prstClr>
                </a:solidFill>
              </a:rPr>
              <a:pPr/>
              <a:t>2</a:t>
            </a:fld>
            <a:endParaRPr lang="ru-RU" dirty="0">
              <a:solidFill>
                <a:prstClr val="black">
                  <a:tint val="75000"/>
                </a:prstClr>
              </a:solidFill>
            </a:endParaRPr>
          </a:p>
        </p:txBody>
      </p:sp>
      <p:sp>
        <p:nvSpPr>
          <p:cNvPr id="9" name="TextBox 8">
            <a:extLst>
              <a:ext uri="{FF2B5EF4-FFF2-40B4-BE49-F238E27FC236}">
                <a16:creationId xmlns:a16="http://schemas.microsoft.com/office/drawing/2014/main" id="{AB705B4B-ECE9-474D-B1B5-656376432120}"/>
              </a:ext>
            </a:extLst>
          </p:cNvPr>
          <p:cNvSpPr txBox="1"/>
          <p:nvPr/>
        </p:nvSpPr>
        <p:spPr>
          <a:xfrm>
            <a:off x="3059832" y="4879746"/>
            <a:ext cx="2133918" cy="276999"/>
          </a:xfrm>
          <a:prstGeom prst="rect">
            <a:avLst/>
          </a:prstGeom>
          <a:noFill/>
        </p:spPr>
        <p:txBody>
          <a:bodyPr wrap="none" rtlCol="0">
            <a:spAutoFit/>
          </a:bodyPr>
          <a:lstStyle/>
          <a:p>
            <a:r>
              <a:rPr lang="en-US" sz="1200" dirty="0"/>
              <a:t>Source: </a:t>
            </a:r>
            <a:r>
              <a:rPr lang="en-US" sz="1200" dirty="0">
                <a:hlinkClick r:id="rId2"/>
              </a:rPr>
              <a:t>https://cbonds.com/</a:t>
            </a:r>
            <a:r>
              <a:rPr lang="en-US" sz="1200" dirty="0"/>
              <a:t> </a:t>
            </a:r>
            <a:endParaRPr lang="ru-RU" sz="1200" dirty="0"/>
          </a:p>
        </p:txBody>
      </p:sp>
    </p:spTree>
    <p:extLst>
      <p:ext uri="{BB962C8B-B14F-4D97-AF65-F5344CB8AC3E}">
        <p14:creationId xmlns:p14="http://schemas.microsoft.com/office/powerpoint/2010/main" val="867510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араллелограмм 1"/>
          <p:cNvSpPr/>
          <p:nvPr/>
        </p:nvSpPr>
        <p:spPr>
          <a:xfrm>
            <a:off x="2771800" y="4876006"/>
            <a:ext cx="6372200" cy="267494"/>
          </a:xfrm>
          <a:custGeom>
            <a:avLst/>
            <a:gdLst>
              <a:gd name="connsiteX0" fmla="*/ 0 w 6696744"/>
              <a:gd name="connsiteY0" fmla="*/ 267494 h 267494"/>
              <a:gd name="connsiteX1" fmla="*/ 279143 w 6696744"/>
              <a:gd name="connsiteY1" fmla="*/ 0 h 267494"/>
              <a:gd name="connsiteX2" fmla="*/ 6696744 w 6696744"/>
              <a:gd name="connsiteY2" fmla="*/ 0 h 267494"/>
              <a:gd name="connsiteX3" fmla="*/ 6417601 w 6696744"/>
              <a:gd name="connsiteY3" fmla="*/ 267494 h 267494"/>
              <a:gd name="connsiteX4" fmla="*/ 0 w 6696744"/>
              <a:gd name="connsiteY4" fmla="*/ 267494 h 267494"/>
              <a:gd name="connsiteX0" fmla="*/ 0 w 6419158"/>
              <a:gd name="connsiteY0" fmla="*/ 267494 h 267494"/>
              <a:gd name="connsiteX1" fmla="*/ 279143 w 6419158"/>
              <a:gd name="connsiteY1" fmla="*/ 0 h 267494"/>
              <a:gd name="connsiteX2" fmla="*/ 6419158 w 6419158"/>
              <a:gd name="connsiteY2" fmla="*/ 5443 h 267494"/>
              <a:gd name="connsiteX3" fmla="*/ 6417601 w 6419158"/>
              <a:gd name="connsiteY3" fmla="*/ 267494 h 267494"/>
              <a:gd name="connsiteX4" fmla="*/ 0 w 6419158"/>
              <a:gd name="connsiteY4" fmla="*/ 267494 h 267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9158" h="267494">
                <a:moveTo>
                  <a:pt x="0" y="267494"/>
                </a:moveTo>
                <a:lnTo>
                  <a:pt x="279143" y="0"/>
                </a:lnTo>
                <a:lnTo>
                  <a:pt x="6419158" y="5443"/>
                </a:lnTo>
                <a:lnTo>
                  <a:pt x="6417601" y="267494"/>
                </a:lnTo>
                <a:lnTo>
                  <a:pt x="0" y="267494"/>
                </a:lnTo>
                <a:close/>
              </a:path>
            </a:pathLst>
          </a:custGeom>
          <a:solidFill>
            <a:srgbClr val="EE5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a typeface="Cambria" panose="02040503050406030204" pitchFamily="18" charset="0"/>
            </a:endParaRPr>
          </a:p>
        </p:txBody>
      </p:sp>
      <p:sp>
        <p:nvSpPr>
          <p:cNvPr id="3" name="Пятиугольник 2"/>
          <p:cNvSpPr/>
          <p:nvPr/>
        </p:nvSpPr>
        <p:spPr>
          <a:xfrm>
            <a:off x="0" y="4451895"/>
            <a:ext cx="2915816" cy="691605"/>
          </a:xfrm>
          <a:prstGeom prst="homePlate">
            <a:avLst/>
          </a:prstGeom>
          <a:solidFill>
            <a:schemeClr val="tx2"/>
          </a:solidFill>
          <a:ln w="25400" cap="flat" cmpd="sng" algn="ctr">
            <a:noFill/>
            <a:prstDash val="solid"/>
          </a:ln>
          <a:effectLst/>
        </p:spPr>
        <p:txBody>
          <a:bodyPr rtlCol="0" anchor="ctr"/>
          <a:lstStyle/>
          <a:p>
            <a:pPr lvl="0" algn="ctr">
              <a:buClrTx/>
              <a:defRPr/>
            </a:pPr>
            <a:endParaRPr lang="en-US" sz="2400" dirty="0">
              <a:solidFill>
                <a:srgbClr val="FFFFFF"/>
              </a:solidFill>
              <a:latin typeface="Century Gothic" panose="020B0502020202020204" pitchFamily="34" charset="0"/>
              <a:ea typeface="Cambria" panose="02040503050406030204" pitchFamily="18" charset="0"/>
              <a:cs typeface="+mn-cs"/>
            </a:endParaRPr>
          </a:p>
        </p:txBody>
      </p:sp>
      <p:sp>
        <p:nvSpPr>
          <p:cNvPr id="4" name="Прямоугольник 3"/>
          <p:cNvSpPr/>
          <p:nvPr/>
        </p:nvSpPr>
        <p:spPr>
          <a:xfrm>
            <a:off x="-11663" y="0"/>
            <a:ext cx="9155663" cy="2674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a typeface="Cambria" panose="02040503050406030204" pitchFamily="18" charset="0"/>
            </a:endParaRPr>
          </a:p>
        </p:txBody>
      </p:sp>
      <p:sp>
        <p:nvSpPr>
          <p:cNvPr id="5" name="AutoShape 5" descr="Картинки по запросу care ratin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Century Gothic" panose="020B0502020202020204" pitchFamily="34" charset="0"/>
              <a:ea typeface="Cambria" panose="02040503050406030204" pitchFamily="18" charset="0"/>
            </a:endParaRPr>
          </a:p>
        </p:txBody>
      </p:sp>
      <p:sp>
        <p:nvSpPr>
          <p:cNvPr id="10" name="Заголовок 1">
            <a:extLst>
              <a:ext uri="{FF2B5EF4-FFF2-40B4-BE49-F238E27FC236}">
                <a16:creationId xmlns:a16="http://schemas.microsoft.com/office/drawing/2014/main" id="{A5DAF724-0A20-4026-B322-163756D847C2}"/>
              </a:ext>
            </a:extLst>
          </p:cNvPr>
          <p:cNvSpPr txBox="1">
            <a:spLocks/>
          </p:cNvSpPr>
          <p:nvPr/>
        </p:nvSpPr>
        <p:spPr>
          <a:xfrm>
            <a:off x="353700" y="411957"/>
            <a:ext cx="8424935" cy="5432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pPr>
            <a:r>
              <a:rPr lang="en-US" sz="2500" b="1" spc="117" dirty="0">
                <a:solidFill>
                  <a:srgbClr val="364165"/>
                </a:solidFill>
                <a:latin typeface="Arial" panose="020B0604020202020204" pitchFamily="34" charset="0"/>
                <a:cs typeface="Arial" panose="020B0604020202020204" pitchFamily="34" charset="0"/>
              </a:rPr>
              <a:t>Trends</a:t>
            </a:r>
            <a:endParaRPr lang="ru-RU" sz="2500" dirty="0">
              <a:solidFill>
                <a:srgbClr val="364165"/>
              </a:solidFill>
              <a:latin typeface="Arial" panose="020B0604020202020204" pitchFamily="34" charset="0"/>
              <a:cs typeface="Arial" panose="020B0604020202020204" pitchFamily="34" charset="0"/>
            </a:endParaRPr>
          </a:p>
        </p:txBody>
      </p:sp>
      <p:sp>
        <p:nvSpPr>
          <p:cNvPr id="11" name="Объект 2">
            <a:extLst>
              <a:ext uri="{FF2B5EF4-FFF2-40B4-BE49-F238E27FC236}">
                <a16:creationId xmlns:a16="http://schemas.microsoft.com/office/drawing/2014/main" id="{748D3BFF-E6AB-4F92-A0B1-8B5A200037B8}"/>
              </a:ext>
            </a:extLst>
          </p:cNvPr>
          <p:cNvSpPr txBox="1">
            <a:spLocks/>
          </p:cNvSpPr>
          <p:nvPr/>
        </p:nvSpPr>
        <p:spPr>
          <a:xfrm>
            <a:off x="175626" y="881959"/>
            <a:ext cx="8614674" cy="35699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sz="2000" dirty="0"/>
              <a:t>Fast</a:t>
            </a:r>
            <a:r>
              <a:rPr lang="ru-RU" sz="2000" dirty="0"/>
              <a:t> </a:t>
            </a:r>
            <a:r>
              <a:rPr lang="en-US" sz="2000" dirty="0"/>
              <a:t>g</a:t>
            </a:r>
            <a:r>
              <a:rPr lang="en" sz="2000" dirty="0"/>
              <a:t>rowing</a:t>
            </a:r>
            <a:r>
              <a:rPr lang="ru-RU" sz="2000" dirty="0"/>
              <a:t> </a:t>
            </a:r>
            <a:r>
              <a:rPr lang="en" sz="2000" dirty="0"/>
              <a:t>market in Saudi Arabia, Turkey</a:t>
            </a:r>
            <a:r>
              <a:rPr lang="en-US" sz="2000" dirty="0"/>
              <a:t>,</a:t>
            </a:r>
            <a:r>
              <a:rPr lang="ru-RU" sz="2000" dirty="0"/>
              <a:t> </a:t>
            </a:r>
            <a:r>
              <a:rPr lang="en" sz="2000" dirty="0"/>
              <a:t>Kuwait and Pakistan</a:t>
            </a:r>
          </a:p>
          <a:p>
            <a:r>
              <a:rPr lang="en" sz="2000" dirty="0"/>
              <a:t>New issuers from 2021: Maldives, Germany, return UK</a:t>
            </a:r>
            <a:r>
              <a:rPr lang="ru-RU" sz="2000" dirty="0"/>
              <a:t> </a:t>
            </a:r>
            <a:r>
              <a:rPr lang="en-US" sz="2000" dirty="0"/>
              <a:t>and</a:t>
            </a:r>
            <a:r>
              <a:rPr lang="en" sz="2000" dirty="0"/>
              <a:t> South Africa</a:t>
            </a:r>
            <a:endParaRPr lang="ru-RU" sz="2000" dirty="0"/>
          </a:p>
          <a:p>
            <a:r>
              <a:rPr lang="en" sz="2000" dirty="0"/>
              <a:t>An increase in the average size of the issue International bonds to USD 1 </a:t>
            </a:r>
            <a:r>
              <a:rPr lang="en" sz="2000" dirty="0" err="1"/>
              <a:t>bln</a:t>
            </a:r>
            <a:r>
              <a:rPr lang="en" sz="2000" dirty="0"/>
              <a:t> and a decrease in the average size for Domestic bonds</a:t>
            </a:r>
            <a:r>
              <a:rPr lang="ru-RU" sz="2000" dirty="0"/>
              <a:t> </a:t>
            </a:r>
            <a:r>
              <a:rPr lang="en-US" sz="2000" dirty="0"/>
              <a:t>to</a:t>
            </a:r>
            <a:r>
              <a:rPr lang="en" sz="2000" dirty="0"/>
              <a:t> USD 100 mln</a:t>
            </a:r>
            <a:endParaRPr lang="ru-RU" sz="2400" dirty="0">
              <a:latin typeface="Arial" panose="020B0604020202020204" pitchFamily="34" charset="0"/>
              <a:cs typeface="Arial" panose="020B0604020202020204" pitchFamily="34" charset="0"/>
            </a:endParaRPr>
          </a:p>
          <a:p>
            <a:r>
              <a:rPr lang="en-US" sz="2000" dirty="0"/>
              <a:t>G</a:t>
            </a:r>
            <a:r>
              <a:rPr lang="en" sz="2000" dirty="0"/>
              <a:t>rowing </a:t>
            </a:r>
            <a:r>
              <a:rPr lang="en-US" sz="2000" dirty="0"/>
              <a:t>role of Corporate Sector in Sukuk Market</a:t>
            </a:r>
            <a:endParaRPr lang="en" sz="2000" dirty="0"/>
          </a:p>
          <a:p>
            <a:r>
              <a:rPr lang="en" sz="2000" dirty="0"/>
              <a:t>Growth in sustainability and green-themed sukuk</a:t>
            </a:r>
          </a:p>
          <a:p>
            <a:r>
              <a:rPr lang="en" sz="2000" dirty="0"/>
              <a:t>Standardization of documentation</a:t>
            </a:r>
          </a:p>
          <a:p>
            <a:r>
              <a:rPr lang="en-US" sz="2000" dirty="0"/>
              <a:t>Short term Sukuk increasing trend (some Countries, have adopted Bahrain’s strategy of regularly issuing short term Sukuk to support the liquidity) </a:t>
            </a:r>
          </a:p>
        </p:txBody>
      </p:sp>
      <p:sp>
        <p:nvSpPr>
          <p:cNvPr id="6" name="Номер слайда 5">
            <a:extLst>
              <a:ext uri="{FF2B5EF4-FFF2-40B4-BE49-F238E27FC236}">
                <a16:creationId xmlns:a16="http://schemas.microsoft.com/office/drawing/2014/main" id="{36345AC9-0DDB-4715-B4D0-CECF320B18B8}"/>
              </a:ext>
            </a:extLst>
          </p:cNvPr>
          <p:cNvSpPr>
            <a:spLocks noGrp="1"/>
          </p:cNvSpPr>
          <p:nvPr>
            <p:ph type="sldNum" sz="quarter" idx="12"/>
          </p:nvPr>
        </p:nvSpPr>
        <p:spPr>
          <a:xfrm>
            <a:off x="6948264" y="4876006"/>
            <a:ext cx="2133600" cy="273844"/>
          </a:xfrm>
        </p:spPr>
        <p:txBody>
          <a:bodyPr/>
          <a:lstStyle/>
          <a:p>
            <a:fld id="{0DDA3638-614F-4B2E-9369-0D88036F74AC}" type="slidenum">
              <a:rPr lang="ru-RU" smtClean="0">
                <a:solidFill>
                  <a:prstClr val="black">
                    <a:tint val="75000"/>
                  </a:prstClr>
                </a:solidFill>
              </a:rPr>
              <a:pPr/>
              <a:t>20</a:t>
            </a:fld>
            <a:endParaRPr lang="ru-RU" dirty="0">
              <a:solidFill>
                <a:prstClr val="black">
                  <a:tint val="75000"/>
                </a:prstClr>
              </a:solidFill>
            </a:endParaRPr>
          </a:p>
        </p:txBody>
      </p:sp>
      <p:sp>
        <p:nvSpPr>
          <p:cNvPr id="9" name="TextBox 8">
            <a:extLst>
              <a:ext uri="{FF2B5EF4-FFF2-40B4-BE49-F238E27FC236}">
                <a16:creationId xmlns:a16="http://schemas.microsoft.com/office/drawing/2014/main" id="{56505C6D-11DB-4FB0-808C-74887EC598D0}"/>
              </a:ext>
            </a:extLst>
          </p:cNvPr>
          <p:cNvSpPr txBox="1"/>
          <p:nvPr/>
        </p:nvSpPr>
        <p:spPr>
          <a:xfrm>
            <a:off x="3059832" y="4879746"/>
            <a:ext cx="2133918" cy="276999"/>
          </a:xfrm>
          <a:prstGeom prst="rect">
            <a:avLst/>
          </a:prstGeom>
          <a:noFill/>
        </p:spPr>
        <p:txBody>
          <a:bodyPr wrap="none" rtlCol="0">
            <a:spAutoFit/>
          </a:bodyPr>
          <a:lstStyle/>
          <a:p>
            <a:r>
              <a:rPr lang="en-US" sz="1200" dirty="0"/>
              <a:t>Source: </a:t>
            </a:r>
            <a:r>
              <a:rPr lang="en-US" sz="1200" dirty="0">
                <a:hlinkClick r:id="rId2"/>
              </a:rPr>
              <a:t>https://cbonds.com/</a:t>
            </a:r>
            <a:r>
              <a:rPr lang="en-US" sz="1200" dirty="0"/>
              <a:t> </a:t>
            </a:r>
            <a:endParaRPr lang="ru-RU" sz="1200" dirty="0"/>
          </a:p>
        </p:txBody>
      </p:sp>
    </p:spTree>
    <p:extLst>
      <p:ext uri="{BB962C8B-B14F-4D97-AF65-F5344CB8AC3E}">
        <p14:creationId xmlns:p14="http://schemas.microsoft.com/office/powerpoint/2010/main" val="3218620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араллелограмм 1"/>
          <p:cNvSpPr/>
          <p:nvPr/>
        </p:nvSpPr>
        <p:spPr>
          <a:xfrm>
            <a:off x="2771800" y="4867696"/>
            <a:ext cx="6372200" cy="267494"/>
          </a:xfrm>
          <a:custGeom>
            <a:avLst/>
            <a:gdLst>
              <a:gd name="connsiteX0" fmla="*/ 0 w 6696744"/>
              <a:gd name="connsiteY0" fmla="*/ 267494 h 267494"/>
              <a:gd name="connsiteX1" fmla="*/ 279143 w 6696744"/>
              <a:gd name="connsiteY1" fmla="*/ 0 h 267494"/>
              <a:gd name="connsiteX2" fmla="*/ 6696744 w 6696744"/>
              <a:gd name="connsiteY2" fmla="*/ 0 h 267494"/>
              <a:gd name="connsiteX3" fmla="*/ 6417601 w 6696744"/>
              <a:gd name="connsiteY3" fmla="*/ 267494 h 267494"/>
              <a:gd name="connsiteX4" fmla="*/ 0 w 6696744"/>
              <a:gd name="connsiteY4" fmla="*/ 267494 h 267494"/>
              <a:gd name="connsiteX0" fmla="*/ 0 w 6419158"/>
              <a:gd name="connsiteY0" fmla="*/ 267494 h 267494"/>
              <a:gd name="connsiteX1" fmla="*/ 279143 w 6419158"/>
              <a:gd name="connsiteY1" fmla="*/ 0 h 267494"/>
              <a:gd name="connsiteX2" fmla="*/ 6419158 w 6419158"/>
              <a:gd name="connsiteY2" fmla="*/ 5443 h 267494"/>
              <a:gd name="connsiteX3" fmla="*/ 6417601 w 6419158"/>
              <a:gd name="connsiteY3" fmla="*/ 267494 h 267494"/>
              <a:gd name="connsiteX4" fmla="*/ 0 w 6419158"/>
              <a:gd name="connsiteY4" fmla="*/ 267494 h 267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9158" h="267494">
                <a:moveTo>
                  <a:pt x="0" y="267494"/>
                </a:moveTo>
                <a:lnTo>
                  <a:pt x="279143" y="0"/>
                </a:lnTo>
                <a:lnTo>
                  <a:pt x="6419158" y="5443"/>
                </a:lnTo>
                <a:lnTo>
                  <a:pt x="6417601" y="267494"/>
                </a:lnTo>
                <a:lnTo>
                  <a:pt x="0" y="267494"/>
                </a:lnTo>
                <a:close/>
              </a:path>
            </a:pathLst>
          </a:custGeom>
          <a:solidFill>
            <a:srgbClr val="EE5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a typeface="Cambria" panose="02040503050406030204" pitchFamily="18" charset="0"/>
            </a:endParaRPr>
          </a:p>
        </p:txBody>
      </p:sp>
      <p:sp>
        <p:nvSpPr>
          <p:cNvPr id="3" name="Пятиугольник 2"/>
          <p:cNvSpPr/>
          <p:nvPr/>
        </p:nvSpPr>
        <p:spPr>
          <a:xfrm>
            <a:off x="0" y="4443585"/>
            <a:ext cx="2915816" cy="691605"/>
          </a:xfrm>
          <a:prstGeom prst="homePlate">
            <a:avLst/>
          </a:prstGeom>
          <a:solidFill>
            <a:schemeClr val="tx2"/>
          </a:solidFill>
          <a:ln w="25400" cap="flat" cmpd="sng" algn="ctr">
            <a:noFill/>
            <a:prstDash val="solid"/>
          </a:ln>
          <a:effectLst/>
        </p:spPr>
        <p:txBody>
          <a:bodyPr rtlCol="0" anchor="ctr"/>
          <a:lstStyle/>
          <a:p>
            <a:pPr lvl="0" algn="ctr">
              <a:buClrTx/>
              <a:defRPr/>
            </a:pPr>
            <a:endParaRPr lang="en-US" sz="2400" dirty="0">
              <a:solidFill>
                <a:srgbClr val="FFFFFF"/>
              </a:solidFill>
              <a:latin typeface="Century Gothic" panose="020B0502020202020204" pitchFamily="34" charset="0"/>
              <a:ea typeface="Cambria" panose="02040503050406030204" pitchFamily="18" charset="0"/>
              <a:cs typeface="+mn-cs"/>
            </a:endParaRPr>
          </a:p>
        </p:txBody>
      </p:sp>
      <p:sp>
        <p:nvSpPr>
          <p:cNvPr id="4" name="Прямоугольник 3"/>
          <p:cNvSpPr/>
          <p:nvPr/>
        </p:nvSpPr>
        <p:spPr>
          <a:xfrm>
            <a:off x="-11663" y="0"/>
            <a:ext cx="9155663" cy="2674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a typeface="Cambria" panose="02040503050406030204" pitchFamily="18" charset="0"/>
            </a:endParaRPr>
          </a:p>
        </p:txBody>
      </p:sp>
      <p:sp>
        <p:nvSpPr>
          <p:cNvPr id="5" name="AutoShape 5" descr="Картинки по запросу care ratin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Century Gothic" panose="020B0502020202020204" pitchFamily="34" charset="0"/>
              <a:ea typeface="Cambria" panose="02040503050406030204" pitchFamily="18" charset="0"/>
            </a:endParaRPr>
          </a:p>
        </p:txBody>
      </p:sp>
      <p:sp>
        <p:nvSpPr>
          <p:cNvPr id="14" name="Rectangle 19">
            <a:extLst>
              <a:ext uri="{FF2B5EF4-FFF2-40B4-BE49-F238E27FC236}">
                <a16:creationId xmlns:a16="http://schemas.microsoft.com/office/drawing/2014/main" id="{86F71FD1-BCA0-4133-9B02-2E7A0BC244CB}"/>
              </a:ext>
            </a:extLst>
          </p:cNvPr>
          <p:cNvSpPr/>
          <p:nvPr/>
        </p:nvSpPr>
        <p:spPr>
          <a:xfrm>
            <a:off x="-1" y="337662"/>
            <a:ext cx="9155659" cy="523220"/>
          </a:xfrm>
          <a:prstGeom prst="rect">
            <a:avLst/>
          </a:prstGeom>
        </p:spPr>
        <p:txBody>
          <a:bodyPr wrap="square">
            <a:spAutoFit/>
          </a:bodyPr>
          <a:lstStyle/>
          <a:p>
            <a:r>
              <a:rPr lang="en" sz="2800" b="1" spc="-1" dirty="0">
                <a:solidFill>
                  <a:srgbClr val="000066"/>
                </a:solidFill>
                <a:latin typeface="Arial" panose="020B0604020202020204" pitchFamily="34" charset="0"/>
                <a:cs typeface="Arial" panose="020B0604020202020204" pitchFamily="34" charset="0"/>
              </a:rPr>
              <a:t>How to get trial access to </a:t>
            </a:r>
            <a:r>
              <a:rPr lang="en" sz="2800" b="1" spc="117" dirty="0">
                <a:solidFill>
                  <a:srgbClr val="364165"/>
                </a:solidFill>
                <a:latin typeface="Arial" panose="020B0604020202020204" pitchFamily="34" charset="0"/>
                <a:cs typeface="Arial" panose="020B0604020202020204" pitchFamily="34" charset="0"/>
                <a:hlinkClick r:id="rId2"/>
              </a:rPr>
              <a:t>https://cbonds.com/</a:t>
            </a:r>
            <a:r>
              <a:rPr lang="en" sz="2800" b="1" spc="117" dirty="0">
                <a:solidFill>
                  <a:srgbClr val="364165"/>
                </a:solidFill>
                <a:latin typeface="Arial" panose="020B0604020202020204" pitchFamily="34" charset="0"/>
                <a:cs typeface="Arial" panose="020B0604020202020204" pitchFamily="34" charset="0"/>
              </a:rPr>
              <a:t> ?</a:t>
            </a:r>
            <a:endParaRPr lang="ru-RU" sz="2800" b="1" spc="-1" dirty="0">
              <a:solidFill>
                <a:srgbClr val="364165"/>
              </a:solidFill>
              <a:latin typeface="Arial" panose="020B0604020202020204" pitchFamily="34" charset="0"/>
              <a:cs typeface="Arial" panose="020B0604020202020204" pitchFamily="34" charset="0"/>
            </a:endParaRPr>
          </a:p>
        </p:txBody>
      </p:sp>
      <p:cxnSp>
        <p:nvCxnSpPr>
          <p:cNvPr id="15" name="Straight Connector 16">
            <a:extLst>
              <a:ext uri="{FF2B5EF4-FFF2-40B4-BE49-F238E27FC236}">
                <a16:creationId xmlns:a16="http://schemas.microsoft.com/office/drawing/2014/main" id="{5D920CC6-2BE6-4086-8C47-5AB34E4E2A77}"/>
              </a:ext>
            </a:extLst>
          </p:cNvPr>
          <p:cNvCxnSpPr/>
          <p:nvPr/>
        </p:nvCxnSpPr>
        <p:spPr>
          <a:xfrm>
            <a:off x="3347864" y="1418776"/>
            <a:ext cx="0" cy="2015412"/>
          </a:xfrm>
          <a:prstGeom prst="line">
            <a:avLst/>
          </a:prstGeom>
          <a:ln w="41275">
            <a:solidFill>
              <a:srgbClr val="364165"/>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FC9ABCF-6C53-4CBD-AE52-FCBD33540AA0}"/>
              </a:ext>
            </a:extLst>
          </p:cNvPr>
          <p:cNvSpPr txBox="1"/>
          <p:nvPr/>
        </p:nvSpPr>
        <p:spPr>
          <a:xfrm>
            <a:off x="3753104" y="1145985"/>
            <a:ext cx="5390896" cy="2597762"/>
          </a:xfrm>
          <a:prstGeom prst="rect">
            <a:avLst/>
          </a:prstGeom>
          <a:noFill/>
        </p:spPr>
        <p:txBody>
          <a:bodyPr wrap="square" rtlCol="0">
            <a:spAutoFit/>
          </a:bodyPr>
          <a:lstStyle/>
          <a:p>
            <a:pPr>
              <a:lnSpc>
                <a:spcPct val="150000"/>
              </a:lnSpc>
            </a:pPr>
            <a:r>
              <a:rPr lang="en" sz="2800" b="1" spc="117" dirty="0">
                <a:solidFill>
                  <a:srgbClr val="364165"/>
                </a:solidFill>
                <a:latin typeface="Arial" panose="020B0604020202020204" pitchFamily="34" charset="0"/>
                <a:cs typeface="Arial" panose="020B0604020202020204" pitchFamily="34" charset="0"/>
              </a:rPr>
              <a:t>Konstantin </a:t>
            </a:r>
            <a:r>
              <a:rPr lang="en" sz="2800" b="1" spc="117" dirty="0" err="1">
                <a:solidFill>
                  <a:srgbClr val="364165"/>
                </a:solidFill>
                <a:latin typeface="Arial" panose="020B0604020202020204" pitchFamily="34" charset="0"/>
                <a:cs typeface="Arial" panose="020B0604020202020204" pitchFamily="34" charset="0"/>
              </a:rPr>
              <a:t>Vasilev</a:t>
            </a:r>
            <a:endParaRPr lang="en" sz="2800" b="1" spc="117" dirty="0">
              <a:solidFill>
                <a:srgbClr val="364165"/>
              </a:solidFill>
              <a:latin typeface="Arial" panose="020B0604020202020204" pitchFamily="34" charset="0"/>
              <a:cs typeface="Arial" panose="020B0604020202020204" pitchFamily="34" charset="0"/>
            </a:endParaRPr>
          </a:p>
          <a:p>
            <a:pPr>
              <a:lnSpc>
                <a:spcPct val="150000"/>
              </a:lnSpc>
            </a:pPr>
            <a:r>
              <a:rPr lang="en" sz="2800" b="1" spc="117" dirty="0">
                <a:solidFill>
                  <a:srgbClr val="364165"/>
                </a:solidFill>
                <a:latin typeface="Arial" panose="020B0604020202020204" pitchFamily="34" charset="0"/>
                <a:cs typeface="Arial" panose="020B0604020202020204" pitchFamily="34" charset="0"/>
              </a:rPr>
              <a:t>Partner, Member of Board</a:t>
            </a:r>
          </a:p>
          <a:p>
            <a:pPr>
              <a:lnSpc>
                <a:spcPct val="150000"/>
              </a:lnSpc>
            </a:pPr>
            <a:r>
              <a:rPr lang="en" sz="2800" b="1" spc="117" dirty="0">
                <a:solidFill>
                  <a:srgbClr val="364165"/>
                </a:solidFill>
                <a:latin typeface="Arial" panose="020B0604020202020204" pitchFamily="34" charset="0"/>
                <a:cs typeface="Arial" panose="020B0604020202020204" pitchFamily="34" charset="0"/>
              </a:rPr>
              <a:t>Email: </a:t>
            </a:r>
            <a:r>
              <a:rPr lang="en" sz="2800" b="1" spc="117" dirty="0">
                <a:solidFill>
                  <a:srgbClr val="364165"/>
                </a:solidFill>
                <a:latin typeface="Arial" panose="020B0604020202020204" pitchFamily="34" charset="0"/>
                <a:cs typeface="Arial" panose="020B0604020202020204" pitchFamily="34" charset="0"/>
                <a:hlinkClick r:id="rId3"/>
              </a:rPr>
              <a:t>kv@cbonds.com</a:t>
            </a:r>
            <a:r>
              <a:rPr lang="en" sz="2800" b="1" spc="117" dirty="0">
                <a:solidFill>
                  <a:srgbClr val="364165"/>
                </a:solidFill>
                <a:latin typeface="Arial" panose="020B0604020202020204" pitchFamily="34" charset="0"/>
                <a:cs typeface="Arial" panose="020B0604020202020204" pitchFamily="34" charset="0"/>
              </a:rPr>
              <a:t>  </a:t>
            </a:r>
          </a:p>
          <a:p>
            <a:pPr>
              <a:lnSpc>
                <a:spcPct val="150000"/>
              </a:lnSpc>
            </a:pPr>
            <a:r>
              <a:rPr lang="en" sz="2800" b="1" spc="117" dirty="0">
                <a:solidFill>
                  <a:srgbClr val="364165"/>
                </a:solidFill>
                <a:latin typeface="Arial" panose="020B0604020202020204" pitchFamily="34" charset="0"/>
                <a:cs typeface="Arial" panose="020B0604020202020204" pitchFamily="34" charset="0"/>
              </a:rPr>
              <a:t>Phone: +971 565944066</a:t>
            </a:r>
          </a:p>
        </p:txBody>
      </p:sp>
      <p:sp>
        <p:nvSpPr>
          <p:cNvPr id="7" name="Номер слайда 6">
            <a:extLst>
              <a:ext uri="{FF2B5EF4-FFF2-40B4-BE49-F238E27FC236}">
                <a16:creationId xmlns:a16="http://schemas.microsoft.com/office/drawing/2014/main" id="{96DD159C-3716-4B59-92A5-D208025133FA}"/>
              </a:ext>
            </a:extLst>
          </p:cNvPr>
          <p:cNvSpPr>
            <a:spLocks noGrp="1"/>
          </p:cNvSpPr>
          <p:nvPr>
            <p:ph type="sldNum" sz="quarter" idx="12"/>
          </p:nvPr>
        </p:nvSpPr>
        <p:spPr/>
        <p:txBody>
          <a:bodyPr/>
          <a:lstStyle/>
          <a:p>
            <a:fld id="{0DDA3638-614F-4B2E-9369-0D88036F74AC}" type="slidenum">
              <a:rPr lang="ru-RU" smtClean="0">
                <a:solidFill>
                  <a:prstClr val="black">
                    <a:tint val="75000"/>
                  </a:prstClr>
                </a:solidFill>
              </a:rPr>
              <a:pPr/>
              <a:t>21</a:t>
            </a:fld>
            <a:endParaRPr lang="ru-RU">
              <a:solidFill>
                <a:prstClr val="black">
                  <a:tint val="75000"/>
                </a:prstClr>
              </a:solidFill>
            </a:endParaRPr>
          </a:p>
        </p:txBody>
      </p:sp>
      <p:pic>
        <p:nvPicPr>
          <p:cNvPr id="9" name="Рисунок 8">
            <a:extLst>
              <a:ext uri="{FF2B5EF4-FFF2-40B4-BE49-F238E27FC236}">
                <a16:creationId xmlns:a16="http://schemas.microsoft.com/office/drawing/2014/main" id="{12D9CE15-FEDB-804D-AD2D-FB68B6BF96E4}"/>
              </a:ext>
            </a:extLst>
          </p:cNvPr>
          <p:cNvPicPr>
            <a:picLocks noChangeAspect="1"/>
          </p:cNvPicPr>
          <p:nvPr/>
        </p:nvPicPr>
        <p:blipFill>
          <a:blip r:embed="rId4"/>
          <a:stretch>
            <a:fillRect/>
          </a:stretch>
        </p:blipFill>
        <p:spPr>
          <a:xfrm>
            <a:off x="111991" y="1242060"/>
            <a:ext cx="3051944" cy="3051944"/>
          </a:xfrm>
          <a:prstGeom prst="rect">
            <a:avLst/>
          </a:prstGeom>
        </p:spPr>
      </p:pic>
    </p:spTree>
    <p:extLst>
      <p:ext uri="{BB962C8B-B14F-4D97-AF65-F5344CB8AC3E}">
        <p14:creationId xmlns:p14="http://schemas.microsoft.com/office/powerpoint/2010/main" val="1806133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араллелограмм 1"/>
          <p:cNvSpPr/>
          <p:nvPr/>
        </p:nvSpPr>
        <p:spPr>
          <a:xfrm>
            <a:off x="2771800" y="4876006"/>
            <a:ext cx="6372200" cy="267494"/>
          </a:xfrm>
          <a:custGeom>
            <a:avLst/>
            <a:gdLst>
              <a:gd name="connsiteX0" fmla="*/ 0 w 6696744"/>
              <a:gd name="connsiteY0" fmla="*/ 267494 h 267494"/>
              <a:gd name="connsiteX1" fmla="*/ 279143 w 6696744"/>
              <a:gd name="connsiteY1" fmla="*/ 0 h 267494"/>
              <a:gd name="connsiteX2" fmla="*/ 6696744 w 6696744"/>
              <a:gd name="connsiteY2" fmla="*/ 0 h 267494"/>
              <a:gd name="connsiteX3" fmla="*/ 6417601 w 6696744"/>
              <a:gd name="connsiteY3" fmla="*/ 267494 h 267494"/>
              <a:gd name="connsiteX4" fmla="*/ 0 w 6696744"/>
              <a:gd name="connsiteY4" fmla="*/ 267494 h 267494"/>
              <a:gd name="connsiteX0" fmla="*/ 0 w 6419158"/>
              <a:gd name="connsiteY0" fmla="*/ 267494 h 267494"/>
              <a:gd name="connsiteX1" fmla="*/ 279143 w 6419158"/>
              <a:gd name="connsiteY1" fmla="*/ 0 h 267494"/>
              <a:gd name="connsiteX2" fmla="*/ 6419158 w 6419158"/>
              <a:gd name="connsiteY2" fmla="*/ 5443 h 267494"/>
              <a:gd name="connsiteX3" fmla="*/ 6417601 w 6419158"/>
              <a:gd name="connsiteY3" fmla="*/ 267494 h 267494"/>
              <a:gd name="connsiteX4" fmla="*/ 0 w 6419158"/>
              <a:gd name="connsiteY4" fmla="*/ 267494 h 267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9158" h="267494">
                <a:moveTo>
                  <a:pt x="0" y="267494"/>
                </a:moveTo>
                <a:lnTo>
                  <a:pt x="279143" y="0"/>
                </a:lnTo>
                <a:lnTo>
                  <a:pt x="6419158" y="5443"/>
                </a:lnTo>
                <a:lnTo>
                  <a:pt x="6417601" y="267494"/>
                </a:lnTo>
                <a:lnTo>
                  <a:pt x="0" y="267494"/>
                </a:lnTo>
                <a:close/>
              </a:path>
            </a:pathLst>
          </a:custGeom>
          <a:solidFill>
            <a:srgbClr val="EE5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a typeface="Cambria" panose="02040503050406030204" pitchFamily="18" charset="0"/>
            </a:endParaRPr>
          </a:p>
        </p:txBody>
      </p:sp>
      <p:sp>
        <p:nvSpPr>
          <p:cNvPr id="3" name="Пятиугольник 2"/>
          <p:cNvSpPr/>
          <p:nvPr/>
        </p:nvSpPr>
        <p:spPr>
          <a:xfrm>
            <a:off x="0" y="4451895"/>
            <a:ext cx="2915816" cy="691605"/>
          </a:xfrm>
          <a:prstGeom prst="homePlate">
            <a:avLst/>
          </a:prstGeom>
          <a:solidFill>
            <a:schemeClr val="tx2"/>
          </a:solidFill>
          <a:ln w="25400" cap="flat" cmpd="sng" algn="ctr">
            <a:noFill/>
            <a:prstDash val="solid"/>
          </a:ln>
          <a:effectLst/>
        </p:spPr>
        <p:txBody>
          <a:bodyPr rtlCol="0" anchor="ctr"/>
          <a:lstStyle/>
          <a:p>
            <a:pPr lvl="0" algn="ctr">
              <a:buClrTx/>
              <a:defRPr/>
            </a:pPr>
            <a:endParaRPr lang="en-US" sz="2400" dirty="0">
              <a:solidFill>
                <a:srgbClr val="FFFFFF"/>
              </a:solidFill>
              <a:latin typeface="Century Gothic" panose="020B0502020202020204" pitchFamily="34" charset="0"/>
              <a:ea typeface="Cambria" panose="02040503050406030204" pitchFamily="18" charset="0"/>
              <a:cs typeface="+mn-cs"/>
            </a:endParaRPr>
          </a:p>
        </p:txBody>
      </p:sp>
      <p:sp>
        <p:nvSpPr>
          <p:cNvPr id="4" name="Прямоугольник 3"/>
          <p:cNvSpPr/>
          <p:nvPr/>
        </p:nvSpPr>
        <p:spPr>
          <a:xfrm>
            <a:off x="-11663" y="0"/>
            <a:ext cx="9155663" cy="2674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a typeface="Cambria" panose="02040503050406030204" pitchFamily="18" charset="0"/>
            </a:endParaRPr>
          </a:p>
        </p:txBody>
      </p:sp>
      <p:sp>
        <p:nvSpPr>
          <p:cNvPr id="5" name="AutoShape 5" descr="Картинки по запросу care ratin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Century Gothic" panose="020B0502020202020204" pitchFamily="34" charset="0"/>
              <a:ea typeface="Cambria" panose="02040503050406030204" pitchFamily="18" charset="0"/>
            </a:endParaRPr>
          </a:p>
        </p:txBody>
      </p:sp>
      <p:sp>
        <p:nvSpPr>
          <p:cNvPr id="11" name="Объект 2">
            <a:extLst>
              <a:ext uri="{FF2B5EF4-FFF2-40B4-BE49-F238E27FC236}">
                <a16:creationId xmlns:a16="http://schemas.microsoft.com/office/drawing/2014/main" id="{748D3BFF-E6AB-4F92-A0B1-8B5A200037B8}"/>
              </a:ext>
            </a:extLst>
          </p:cNvPr>
          <p:cNvSpPr txBox="1">
            <a:spLocks/>
          </p:cNvSpPr>
          <p:nvPr/>
        </p:nvSpPr>
        <p:spPr>
          <a:xfrm>
            <a:off x="611560" y="1059582"/>
            <a:ext cx="7694240" cy="24775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sz="2000" dirty="0">
              <a:latin typeface="Arial" panose="020B0604020202020204" pitchFamily="34" charset="0"/>
              <a:cs typeface="Arial" panose="020B0604020202020204" pitchFamily="34" charset="0"/>
            </a:endParaRPr>
          </a:p>
        </p:txBody>
      </p:sp>
      <p:sp>
        <p:nvSpPr>
          <p:cNvPr id="6" name="Номер слайда 5">
            <a:extLst>
              <a:ext uri="{FF2B5EF4-FFF2-40B4-BE49-F238E27FC236}">
                <a16:creationId xmlns:a16="http://schemas.microsoft.com/office/drawing/2014/main" id="{36345AC9-0DDB-4715-B4D0-CECF320B18B8}"/>
              </a:ext>
            </a:extLst>
          </p:cNvPr>
          <p:cNvSpPr>
            <a:spLocks noGrp="1"/>
          </p:cNvSpPr>
          <p:nvPr>
            <p:ph type="sldNum" sz="quarter" idx="12"/>
          </p:nvPr>
        </p:nvSpPr>
        <p:spPr>
          <a:xfrm>
            <a:off x="6948264" y="4876006"/>
            <a:ext cx="2133600" cy="273844"/>
          </a:xfrm>
        </p:spPr>
        <p:txBody>
          <a:bodyPr/>
          <a:lstStyle/>
          <a:p>
            <a:fld id="{0DDA3638-614F-4B2E-9369-0D88036F74AC}" type="slidenum">
              <a:rPr lang="ru-RU" smtClean="0">
                <a:solidFill>
                  <a:prstClr val="black">
                    <a:tint val="75000"/>
                  </a:prstClr>
                </a:solidFill>
              </a:rPr>
              <a:pPr/>
              <a:t>3</a:t>
            </a:fld>
            <a:endParaRPr lang="ru-RU" dirty="0">
              <a:solidFill>
                <a:prstClr val="black">
                  <a:tint val="75000"/>
                </a:prstClr>
              </a:solidFill>
            </a:endParaRPr>
          </a:p>
        </p:txBody>
      </p:sp>
      <p:pic>
        <p:nvPicPr>
          <p:cNvPr id="8" name="Рисунок 7">
            <a:extLst>
              <a:ext uri="{FF2B5EF4-FFF2-40B4-BE49-F238E27FC236}">
                <a16:creationId xmlns:a16="http://schemas.microsoft.com/office/drawing/2014/main" id="{28E4DA2B-4F23-A547-A0ED-0AC1B59E89EC}"/>
              </a:ext>
            </a:extLst>
          </p:cNvPr>
          <p:cNvPicPr>
            <a:picLocks noChangeAspect="1"/>
          </p:cNvPicPr>
          <p:nvPr/>
        </p:nvPicPr>
        <p:blipFill>
          <a:blip r:embed="rId2"/>
          <a:stretch>
            <a:fillRect/>
          </a:stretch>
        </p:blipFill>
        <p:spPr>
          <a:xfrm>
            <a:off x="488644" y="7937"/>
            <a:ext cx="7786688" cy="5143500"/>
          </a:xfrm>
          <a:prstGeom prst="rect">
            <a:avLst/>
          </a:prstGeom>
        </p:spPr>
      </p:pic>
      <p:sp>
        <p:nvSpPr>
          <p:cNvPr id="9" name="TextBox 8">
            <a:extLst>
              <a:ext uri="{FF2B5EF4-FFF2-40B4-BE49-F238E27FC236}">
                <a16:creationId xmlns:a16="http://schemas.microsoft.com/office/drawing/2014/main" id="{28EFFB8E-DC86-486D-9557-251275E8EC7D}"/>
              </a:ext>
            </a:extLst>
          </p:cNvPr>
          <p:cNvSpPr txBox="1"/>
          <p:nvPr/>
        </p:nvSpPr>
        <p:spPr>
          <a:xfrm>
            <a:off x="458176" y="4882375"/>
            <a:ext cx="2133918" cy="276999"/>
          </a:xfrm>
          <a:prstGeom prst="rect">
            <a:avLst/>
          </a:prstGeom>
          <a:noFill/>
        </p:spPr>
        <p:txBody>
          <a:bodyPr wrap="none" rtlCol="0">
            <a:spAutoFit/>
          </a:bodyPr>
          <a:lstStyle/>
          <a:p>
            <a:r>
              <a:rPr lang="en-US" sz="1200" dirty="0"/>
              <a:t>Source: </a:t>
            </a:r>
            <a:r>
              <a:rPr lang="en-US" sz="1200" dirty="0">
                <a:hlinkClick r:id="rId3"/>
              </a:rPr>
              <a:t>https://cbonds.com/</a:t>
            </a:r>
            <a:r>
              <a:rPr lang="en-US" sz="1200" dirty="0"/>
              <a:t> </a:t>
            </a:r>
            <a:endParaRPr lang="ru-RU" sz="1200" dirty="0"/>
          </a:p>
        </p:txBody>
      </p:sp>
    </p:spTree>
    <p:extLst>
      <p:ext uri="{BB962C8B-B14F-4D97-AF65-F5344CB8AC3E}">
        <p14:creationId xmlns:p14="http://schemas.microsoft.com/office/powerpoint/2010/main" val="2259694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араллелограмм 1"/>
          <p:cNvSpPr/>
          <p:nvPr/>
        </p:nvSpPr>
        <p:spPr>
          <a:xfrm>
            <a:off x="2771800" y="4876006"/>
            <a:ext cx="6372200" cy="267494"/>
          </a:xfrm>
          <a:custGeom>
            <a:avLst/>
            <a:gdLst>
              <a:gd name="connsiteX0" fmla="*/ 0 w 6696744"/>
              <a:gd name="connsiteY0" fmla="*/ 267494 h 267494"/>
              <a:gd name="connsiteX1" fmla="*/ 279143 w 6696744"/>
              <a:gd name="connsiteY1" fmla="*/ 0 h 267494"/>
              <a:gd name="connsiteX2" fmla="*/ 6696744 w 6696744"/>
              <a:gd name="connsiteY2" fmla="*/ 0 h 267494"/>
              <a:gd name="connsiteX3" fmla="*/ 6417601 w 6696744"/>
              <a:gd name="connsiteY3" fmla="*/ 267494 h 267494"/>
              <a:gd name="connsiteX4" fmla="*/ 0 w 6696744"/>
              <a:gd name="connsiteY4" fmla="*/ 267494 h 267494"/>
              <a:gd name="connsiteX0" fmla="*/ 0 w 6419158"/>
              <a:gd name="connsiteY0" fmla="*/ 267494 h 267494"/>
              <a:gd name="connsiteX1" fmla="*/ 279143 w 6419158"/>
              <a:gd name="connsiteY1" fmla="*/ 0 h 267494"/>
              <a:gd name="connsiteX2" fmla="*/ 6419158 w 6419158"/>
              <a:gd name="connsiteY2" fmla="*/ 5443 h 267494"/>
              <a:gd name="connsiteX3" fmla="*/ 6417601 w 6419158"/>
              <a:gd name="connsiteY3" fmla="*/ 267494 h 267494"/>
              <a:gd name="connsiteX4" fmla="*/ 0 w 6419158"/>
              <a:gd name="connsiteY4" fmla="*/ 267494 h 267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9158" h="267494">
                <a:moveTo>
                  <a:pt x="0" y="267494"/>
                </a:moveTo>
                <a:lnTo>
                  <a:pt x="279143" y="0"/>
                </a:lnTo>
                <a:lnTo>
                  <a:pt x="6419158" y="5443"/>
                </a:lnTo>
                <a:lnTo>
                  <a:pt x="6417601" y="267494"/>
                </a:lnTo>
                <a:lnTo>
                  <a:pt x="0" y="267494"/>
                </a:lnTo>
                <a:close/>
              </a:path>
            </a:pathLst>
          </a:custGeom>
          <a:solidFill>
            <a:srgbClr val="EE5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a typeface="Cambria" panose="02040503050406030204" pitchFamily="18" charset="0"/>
            </a:endParaRPr>
          </a:p>
        </p:txBody>
      </p:sp>
      <p:sp>
        <p:nvSpPr>
          <p:cNvPr id="3" name="Пятиугольник 2"/>
          <p:cNvSpPr/>
          <p:nvPr/>
        </p:nvSpPr>
        <p:spPr>
          <a:xfrm>
            <a:off x="0" y="4451895"/>
            <a:ext cx="2915816" cy="691605"/>
          </a:xfrm>
          <a:prstGeom prst="homePlate">
            <a:avLst/>
          </a:prstGeom>
          <a:solidFill>
            <a:schemeClr val="tx2"/>
          </a:solidFill>
          <a:ln w="25400" cap="flat" cmpd="sng" algn="ctr">
            <a:noFill/>
            <a:prstDash val="solid"/>
          </a:ln>
          <a:effectLst/>
        </p:spPr>
        <p:txBody>
          <a:bodyPr rtlCol="0" anchor="ctr"/>
          <a:lstStyle/>
          <a:p>
            <a:pPr lvl="0" algn="ctr">
              <a:buClrTx/>
              <a:defRPr/>
            </a:pPr>
            <a:endParaRPr lang="en-US" sz="2400" dirty="0">
              <a:solidFill>
                <a:srgbClr val="FFFFFF"/>
              </a:solidFill>
              <a:latin typeface="Century Gothic" panose="020B0502020202020204" pitchFamily="34" charset="0"/>
              <a:ea typeface="Cambria" panose="02040503050406030204" pitchFamily="18" charset="0"/>
              <a:cs typeface="+mn-cs"/>
            </a:endParaRPr>
          </a:p>
        </p:txBody>
      </p:sp>
      <p:sp>
        <p:nvSpPr>
          <p:cNvPr id="4" name="Прямоугольник 3"/>
          <p:cNvSpPr/>
          <p:nvPr/>
        </p:nvSpPr>
        <p:spPr>
          <a:xfrm>
            <a:off x="-11663" y="0"/>
            <a:ext cx="9155663" cy="2674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a typeface="Cambria" panose="02040503050406030204" pitchFamily="18" charset="0"/>
            </a:endParaRPr>
          </a:p>
        </p:txBody>
      </p:sp>
      <p:sp>
        <p:nvSpPr>
          <p:cNvPr id="5" name="AutoShape 5" descr="Картинки по запросу care ratin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Century Gothic" panose="020B0502020202020204" pitchFamily="34" charset="0"/>
              <a:ea typeface="Cambria" panose="02040503050406030204" pitchFamily="18" charset="0"/>
            </a:endParaRPr>
          </a:p>
        </p:txBody>
      </p:sp>
      <p:sp>
        <p:nvSpPr>
          <p:cNvPr id="10" name="Заголовок 1">
            <a:extLst>
              <a:ext uri="{FF2B5EF4-FFF2-40B4-BE49-F238E27FC236}">
                <a16:creationId xmlns:a16="http://schemas.microsoft.com/office/drawing/2014/main" id="{A5DAF724-0A20-4026-B322-163756D847C2}"/>
              </a:ext>
            </a:extLst>
          </p:cNvPr>
          <p:cNvSpPr txBox="1">
            <a:spLocks/>
          </p:cNvSpPr>
          <p:nvPr/>
        </p:nvSpPr>
        <p:spPr>
          <a:xfrm>
            <a:off x="353700" y="411957"/>
            <a:ext cx="8424935" cy="5432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pPr>
            <a:r>
              <a:rPr lang="en-US" sz="2500" b="1" spc="117" dirty="0">
                <a:solidFill>
                  <a:srgbClr val="364165"/>
                </a:solidFill>
                <a:latin typeface="Arial" panose="020B0604020202020204" pitchFamily="34" charset="0"/>
                <a:cs typeface="Arial" panose="020B0604020202020204" pitchFamily="34" charset="0"/>
              </a:rPr>
              <a:t>Growth factors</a:t>
            </a:r>
            <a:endParaRPr lang="ru-RU" sz="2500" dirty="0">
              <a:solidFill>
                <a:srgbClr val="364165"/>
              </a:solidFill>
              <a:latin typeface="Arial" panose="020B0604020202020204" pitchFamily="34" charset="0"/>
              <a:cs typeface="Arial" panose="020B0604020202020204" pitchFamily="34" charset="0"/>
            </a:endParaRPr>
          </a:p>
        </p:txBody>
      </p:sp>
      <p:sp>
        <p:nvSpPr>
          <p:cNvPr id="11" name="Объект 2">
            <a:extLst>
              <a:ext uri="{FF2B5EF4-FFF2-40B4-BE49-F238E27FC236}">
                <a16:creationId xmlns:a16="http://schemas.microsoft.com/office/drawing/2014/main" id="{748D3BFF-E6AB-4F92-A0B1-8B5A200037B8}"/>
              </a:ext>
            </a:extLst>
          </p:cNvPr>
          <p:cNvSpPr txBox="1">
            <a:spLocks/>
          </p:cNvSpPr>
          <p:nvPr/>
        </p:nvSpPr>
        <p:spPr>
          <a:xfrm>
            <a:off x="175626" y="881959"/>
            <a:ext cx="8614674" cy="35699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sz="1800" dirty="0"/>
              <a:t>More regulations and policies have been introduced to improve standardization</a:t>
            </a:r>
          </a:p>
          <a:p>
            <a:r>
              <a:rPr lang="en" sz="1800" dirty="0"/>
              <a:t>Preferential taxation</a:t>
            </a:r>
          </a:p>
          <a:p>
            <a:r>
              <a:rPr lang="en" sz="1800" dirty="0"/>
              <a:t>Volatility in oil prices</a:t>
            </a:r>
          </a:p>
          <a:p>
            <a:r>
              <a:rPr lang="en" sz="1800" dirty="0"/>
              <a:t>Social and ethical point of view: Sukuk finance is a desirable solution for large-scale projects, avoiding interest arrears (“</a:t>
            </a:r>
            <a:r>
              <a:rPr lang="en" sz="1800" dirty="0" err="1"/>
              <a:t>Riba</a:t>
            </a:r>
            <a:r>
              <a:rPr lang="en" sz="1800" dirty="0"/>
              <a:t>”), which is prohibited by Islamic law</a:t>
            </a:r>
          </a:p>
          <a:p>
            <a:r>
              <a:rPr lang="en" sz="1800" dirty="0"/>
              <a:t>Sukuk bonds are recognized as a more “ethical” way of attracting financing that has a positive impact on society, which is also consistent with the growing adoption of ESG investing</a:t>
            </a:r>
          </a:p>
          <a:p>
            <a:r>
              <a:rPr lang="en" sz="1800" dirty="0"/>
              <a:t>The large investor base, consisting of sharia-compliant investors</a:t>
            </a:r>
          </a:p>
          <a:p>
            <a:r>
              <a:rPr lang="en" sz="1800" dirty="0"/>
              <a:t>Sukuk bonds are also becoming increasingly popular geographically with a large Muslim population</a:t>
            </a:r>
          </a:p>
        </p:txBody>
      </p:sp>
      <p:sp>
        <p:nvSpPr>
          <p:cNvPr id="6" name="Номер слайда 5">
            <a:extLst>
              <a:ext uri="{FF2B5EF4-FFF2-40B4-BE49-F238E27FC236}">
                <a16:creationId xmlns:a16="http://schemas.microsoft.com/office/drawing/2014/main" id="{36345AC9-0DDB-4715-B4D0-CECF320B18B8}"/>
              </a:ext>
            </a:extLst>
          </p:cNvPr>
          <p:cNvSpPr>
            <a:spLocks noGrp="1"/>
          </p:cNvSpPr>
          <p:nvPr>
            <p:ph type="sldNum" sz="quarter" idx="12"/>
          </p:nvPr>
        </p:nvSpPr>
        <p:spPr>
          <a:xfrm>
            <a:off x="6948264" y="4876006"/>
            <a:ext cx="2133600" cy="273844"/>
          </a:xfrm>
        </p:spPr>
        <p:txBody>
          <a:bodyPr/>
          <a:lstStyle/>
          <a:p>
            <a:fld id="{0DDA3638-614F-4B2E-9369-0D88036F74AC}" type="slidenum">
              <a:rPr lang="ru-RU" smtClean="0">
                <a:solidFill>
                  <a:prstClr val="black">
                    <a:tint val="75000"/>
                  </a:prstClr>
                </a:solidFill>
              </a:rPr>
              <a:pPr/>
              <a:t>4</a:t>
            </a:fld>
            <a:endParaRPr lang="ru-RU" dirty="0">
              <a:solidFill>
                <a:prstClr val="black">
                  <a:tint val="75000"/>
                </a:prstClr>
              </a:solidFill>
            </a:endParaRPr>
          </a:p>
        </p:txBody>
      </p:sp>
      <p:sp>
        <p:nvSpPr>
          <p:cNvPr id="9" name="TextBox 8">
            <a:extLst>
              <a:ext uri="{FF2B5EF4-FFF2-40B4-BE49-F238E27FC236}">
                <a16:creationId xmlns:a16="http://schemas.microsoft.com/office/drawing/2014/main" id="{1DD4A24C-11F0-4034-ACD5-43D489D5D208}"/>
              </a:ext>
            </a:extLst>
          </p:cNvPr>
          <p:cNvSpPr txBox="1"/>
          <p:nvPr/>
        </p:nvSpPr>
        <p:spPr>
          <a:xfrm>
            <a:off x="3059832" y="4879746"/>
            <a:ext cx="2133918" cy="276999"/>
          </a:xfrm>
          <a:prstGeom prst="rect">
            <a:avLst/>
          </a:prstGeom>
          <a:noFill/>
        </p:spPr>
        <p:txBody>
          <a:bodyPr wrap="none" rtlCol="0">
            <a:spAutoFit/>
          </a:bodyPr>
          <a:lstStyle/>
          <a:p>
            <a:r>
              <a:rPr lang="en-US" sz="1200" dirty="0"/>
              <a:t>Source: </a:t>
            </a:r>
            <a:r>
              <a:rPr lang="en-US" sz="1200" dirty="0">
                <a:hlinkClick r:id="rId2"/>
              </a:rPr>
              <a:t>https://cbonds.com/</a:t>
            </a:r>
            <a:r>
              <a:rPr lang="en-US" sz="1200" dirty="0"/>
              <a:t> </a:t>
            </a:r>
            <a:endParaRPr lang="ru-RU" sz="1200" dirty="0"/>
          </a:p>
        </p:txBody>
      </p:sp>
    </p:spTree>
    <p:extLst>
      <p:ext uri="{BB962C8B-B14F-4D97-AF65-F5344CB8AC3E}">
        <p14:creationId xmlns:p14="http://schemas.microsoft.com/office/powerpoint/2010/main" val="1490407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араллелограмм 1"/>
          <p:cNvSpPr/>
          <p:nvPr/>
        </p:nvSpPr>
        <p:spPr>
          <a:xfrm>
            <a:off x="2771800" y="4876006"/>
            <a:ext cx="6372200" cy="267494"/>
          </a:xfrm>
          <a:custGeom>
            <a:avLst/>
            <a:gdLst>
              <a:gd name="connsiteX0" fmla="*/ 0 w 6696744"/>
              <a:gd name="connsiteY0" fmla="*/ 267494 h 267494"/>
              <a:gd name="connsiteX1" fmla="*/ 279143 w 6696744"/>
              <a:gd name="connsiteY1" fmla="*/ 0 h 267494"/>
              <a:gd name="connsiteX2" fmla="*/ 6696744 w 6696744"/>
              <a:gd name="connsiteY2" fmla="*/ 0 h 267494"/>
              <a:gd name="connsiteX3" fmla="*/ 6417601 w 6696744"/>
              <a:gd name="connsiteY3" fmla="*/ 267494 h 267494"/>
              <a:gd name="connsiteX4" fmla="*/ 0 w 6696744"/>
              <a:gd name="connsiteY4" fmla="*/ 267494 h 267494"/>
              <a:gd name="connsiteX0" fmla="*/ 0 w 6419158"/>
              <a:gd name="connsiteY0" fmla="*/ 267494 h 267494"/>
              <a:gd name="connsiteX1" fmla="*/ 279143 w 6419158"/>
              <a:gd name="connsiteY1" fmla="*/ 0 h 267494"/>
              <a:gd name="connsiteX2" fmla="*/ 6419158 w 6419158"/>
              <a:gd name="connsiteY2" fmla="*/ 5443 h 267494"/>
              <a:gd name="connsiteX3" fmla="*/ 6417601 w 6419158"/>
              <a:gd name="connsiteY3" fmla="*/ 267494 h 267494"/>
              <a:gd name="connsiteX4" fmla="*/ 0 w 6419158"/>
              <a:gd name="connsiteY4" fmla="*/ 267494 h 267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9158" h="267494">
                <a:moveTo>
                  <a:pt x="0" y="267494"/>
                </a:moveTo>
                <a:lnTo>
                  <a:pt x="279143" y="0"/>
                </a:lnTo>
                <a:lnTo>
                  <a:pt x="6419158" y="5443"/>
                </a:lnTo>
                <a:lnTo>
                  <a:pt x="6417601" y="267494"/>
                </a:lnTo>
                <a:lnTo>
                  <a:pt x="0" y="267494"/>
                </a:lnTo>
                <a:close/>
              </a:path>
            </a:pathLst>
          </a:custGeom>
          <a:solidFill>
            <a:srgbClr val="EE5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a typeface="Cambria" panose="02040503050406030204" pitchFamily="18" charset="0"/>
            </a:endParaRPr>
          </a:p>
        </p:txBody>
      </p:sp>
      <p:sp>
        <p:nvSpPr>
          <p:cNvPr id="3" name="Пятиугольник 2"/>
          <p:cNvSpPr/>
          <p:nvPr/>
        </p:nvSpPr>
        <p:spPr>
          <a:xfrm>
            <a:off x="0" y="4451895"/>
            <a:ext cx="2915816" cy="691605"/>
          </a:xfrm>
          <a:prstGeom prst="homePlate">
            <a:avLst/>
          </a:prstGeom>
          <a:solidFill>
            <a:schemeClr val="tx2"/>
          </a:solidFill>
          <a:ln w="25400" cap="flat" cmpd="sng" algn="ctr">
            <a:noFill/>
            <a:prstDash val="solid"/>
          </a:ln>
          <a:effectLst/>
        </p:spPr>
        <p:txBody>
          <a:bodyPr rtlCol="0" anchor="ctr"/>
          <a:lstStyle/>
          <a:p>
            <a:pPr lvl="0" algn="ctr">
              <a:buClrTx/>
              <a:defRPr/>
            </a:pPr>
            <a:endParaRPr lang="en-US" sz="2400" dirty="0">
              <a:solidFill>
                <a:srgbClr val="FFFFFF"/>
              </a:solidFill>
              <a:latin typeface="Century Gothic" panose="020B0502020202020204" pitchFamily="34" charset="0"/>
              <a:ea typeface="Cambria" panose="02040503050406030204" pitchFamily="18" charset="0"/>
              <a:cs typeface="+mn-cs"/>
            </a:endParaRPr>
          </a:p>
        </p:txBody>
      </p:sp>
      <p:sp>
        <p:nvSpPr>
          <p:cNvPr id="4" name="Прямоугольник 3"/>
          <p:cNvSpPr/>
          <p:nvPr/>
        </p:nvSpPr>
        <p:spPr>
          <a:xfrm>
            <a:off x="-11663" y="0"/>
            <a:ext cx="9155663" cy="2674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a typeface="Cambria" panose="02040503050406030204" pitchFamily="18" charset="0"/>
            </a:endParaRPr>
          </a:p>
        </p:txBody>
      </p:sp>
      <p:sp>
        <p:nvSpPr>
          <p:cNvPr id="5" name="AutoShape 5" descr="Картинки по запросу care ratin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Century Gothic" panose="020B0502020202020204" pitchFamily="34" charset="0"/>
              <a:ea typeface="Cambria" panose="02040503050406030204" pitchFamily="18" charset="0"/>
            </a:endParaRPr>
          </a:p>
        </p:txBody>
      </p:sp>
      <p:sp>
        <p:nvSpPr>
          <p:cNvPr id="10" name="Заголовок 1">
            <a:extLst>
              <a:ext uri="{FF2B5EF4-FFF2-40B4-BE49-F238E27FC236}">
                <a16:creationId xmlns:a16="http://schemas.microsoft.com/office/drawing/2014/main" id="{A5DAF724-0A20-4026-B322-163756D847C2}"/>
              </a:ext>
            </a:extLst>
          </p:cNvPr>
          <p:cNvSpPr txBox="1">
            <a:spLocks/>
          </p:cNvSpPr>
          <p:nvPr/>
        </p:nvSpPr>
        <p:spPr>
          <a:xfrm>
            <a:off x="0" y="286524"/>
            <a:ext cx="8424935" cy="5432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pPr>
            <a:r>
              <a:rPr lang="en-US" sz="2800" b="1" dirty="0">
                <a:solidFill>
                  <a:srgbClr val="454748"/>
                </a:solidFill>
                <a:latin typeface="+mn-lt"/>
              </a:rPr>
              <a:t>More details about the market:</a:t>
            </a:r>
            <a:r>
              <a:rPr lang="ru-RU" sz="2800" b="1" dirty="0">
                <a:solidFill>
                  <a:srgbClr val="454748"/>
                </a:solidFill>
                <a:latin typeface="+mn-lt"/>
              </a:rPr>
              <a:t> </a:t>
            </a:r>
            <a:r>
              <a:rPr lang="en" sz="2800" b="1" dirty="0">
                <a:solidFill>
                  <a:srgbClr val="454748"/>
                </a:solidFill>
                <a:latin typeface="+mn-lt"/>
              </a:rPr>
              <a:t>Breakup by Issuer Type</a:t>
            </a:r>
            <a:endParaRPr lang="ru-RU" sz="2800" dirty="0">
              <a:solidFill>
                <a:srgbClr val="364165"/>
              </a:solidFill>
              <a:latin typeface="+mn-lt"/>
              <a:cs typeface="Arial" panose="020B0604020202020204" pitchFamily="34" charset="0"/>
            </a:endParaRPr>
          </a:p>
        </p:txBody>
      </p:sp>
      <p:sp>
        <p:nvSpPr>
          <p:cNvPr id="11" name="Объект 2">
            <a:extLst>
              <a:ext uri="{FF2B5EF4-FFF2-40B4-BE49-F238E27FC236}">
                <a16:creationId xmlns:a16="http://schemas.microsoft.com/office/drawing/2014/main" id="{748D3BFF-E6AB-4F92-A0B1-8B5A200037B8}"/>
              </a:ext>
            </a:extLst>
          </p:cNvPr>
          <p:cNvSpPr txBox="1">
            <a:spLocks/>
          </p:cNvSpPr>
          <p:nvPr/>
        </p:nvSpPr>
        <p:spPr>
          <a:xfrm>
            <a:off x="611560" y="1059582"/>
            <a:ext cx="7694240" cy="24775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sz="2000" dirty="0">
              <a:latin typeface="Arial" panose="020B0604020202020204" pitchFamily="34" charset="0"/>
              <a:cs typeface="Arial" panose="020B0604020202020204" pitchFamily="34" charset="0"/>
            </a:endParaRPr>
          </a:p>
        </p:txBody>
      </p:sp>
      <p:sp>
        <p:nvSpPr>
          <p:cNvPr id="6" name="Номер слайда 5">
            <a:extLst>
              <a:ext uri="{FF2B5EF4-FFF2-40B4-BE49-F238E27FC236}">
                <a16:creationId xmlns:a16="http://schemas.microsoft.com/office/drawing/2014/main" id="{36345AC9-0DDB-4715-B4D0-CECF320B18B8}"/>
              </a:ext>
            </a:extLst>
          </p:cNvPr>
          <p:cNvSpPr>
            <a:spLocks noGrp="1"/>
          </p:cNvSpPr>
          <p:nvPr>
            <p:ph type="sldNum" sz="quarter" idx="12"/>
          </p:nvPr>
        </p:nvSpPr>
        <p:spPr>
          <a:xfrm>
            <a:off x="6948264" y="4876006"/>
            <a:ext cx="2133600" cy="273844"/>
          </a:xfrm>
        </p:spPr>
        <p:txBody>
          <a:bodyPr/>
          <a:lstStyle/>
          <a:p>
            <a:fld id="{0DDA3638-614F-4B2E-9369-0D88036F74AC}" type="slidenum">
              <a:rPr lang="ru-RU" smtClean="0">
                <a:solidFill>
                  <a:prstClr val="black">
                    <a:tint val="75000"/>
                  </a:prstClr>
                </a:solidFill>
              </a:rPr>
              <a:pPr/>
              <a:t>5</a:t>
            </a:fld>
            <a:endParaRPr lang="ru-RU" dirty="0">
              <a:solidFill>
                <a:prstClr val="black">
                  <a:tint val="75000"/>
                </a:prstClr>
              </a:solidFill>
            </a:endParaRPr>
          </a:p>
        </p:txBody>
      </p:sp>
      <p:pic>
        <p:nvPicPr>
          <p:cNvPr id="8" name="Рисунок 7">
            <a:extLst>
              <a:ext uri="{FF2B5EF4-FFF2-40B4-BE49-F238E27FC236}">
                <a16:creationId xmlns:a16="http://schemas.microsoft.com/office/drawing/2014/main" id="{6A602BD4-DABC-5343-92CB-72943D10282B}"/>
              </a:ext>
            </a:extLst>
          </p:cNvPr>
          <p:cNvPicPr>
            <a:picLocks noChangeAspect="1"/>
          </p:cNvPicPr>
          <p:nvPr/>
        </p:nvPicPr>
        <p:blipFill>
          <a:blip r:embed="rId2"/>
          <a:stretch>
            <a:fillRect/>
          </a:stretch>
        </p:blipFill>
        <p:spPr>
          <a:xfrm>
            <a:off x="413425" y="656904"/>
            <a:ext cx="7254919" cy="4486595"/>
          </a:xfrm>
          <a:prstGeom prst="rect">
            <a:avLst/>
          </a:prstGeom>
        </p:spPr>
      </p:pic>
      <p:sp>
        <p:nvSpPr>
          <p:cNvPr id="12" name="TextBox 11">
            <a:extLst>
              <a:ext uri="{FF2B5EF4-FFF2-40B4-BE49-F238E27FC236}">
                <a16:creationId xmlns:a16="http://schemas.microsoft.com/office/drawing/2014/main" id="{B9BCE9DF-24F6-4D83-9580-1459C78E1B3A}"/>
              </a:ext>
            </a:extLst>
          </p:cNvPr>
          <p:cNvSpPr txBox="1"/>
          <p:nvPr/>
        </p:nvSpPr>
        <p:spPr>
          <a:xfrm>
            <a:off x="3059832" y="4879746"/>
            <a:ext cx="2133918" cy="276999"/>
          </a:xfrm>
          <a:prstGeom prst="rect">
            <a:avLst/>
          </a:prstGeom>
          <a:noFill/>
        </p:spPr>
        <p:txBody>
          <a:bodyPr wrap="none" rtlCol="0">
            <a:spAutoFit/>
          </a:bodyPr>
          <a:lstStyle/>
          <a:p>
            <a:r>
              <a:rPr lang="en-US" sz="1200" dirty="0"/>
              <a:t>Source: </a:t>
            </a:r>
            <a:r>
              <a:rPr lang="en-US" sz="1200" dirty="0">
                <a:hlinkClick r:id="rId3"/>
              </a:rPr>
              <a:t>https://cbonds.com/</a:t>
            </a:r>
            <a:r>
              <a:rPr lang="en-US" sz="1200" dirty="0"/>
              <a:t> </a:t>
            </a:r>
            <a:endParaRPr lang="ru-RU" sz="1200" dirty="0"/>
          </a:p>
        </p:txBody>
      </p:sp>
    </p:spTree>
    <p:extLst>
      <p:ext uri="{BB962C8B-B14F-4D97-AF65-F5344CB8AC3E}">
        <p14:creationId xmlns:p14="http://schemas.microsoft.com/office/powerpoint/2010/main" val="1317489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араллелограмм 1"/>
          <p:cNvSpPr/>
          <p:nvPr/>
        </p:nvSpPr>
        <p:spPr>
          <a:xfrm>
            <a:off x="2771800" y="4876006"/>
            <a:ext cx="6372200" cy="267494"/>
          </a:xfrm>
          <a:custGeom>
            <a:avLst/>
            <a:gdLst>
              <a:gd name="connsiteX0" fmla="*/ 0 w 6696744"/>
              <a:gd name="connsiteY0" fmla="*/ 267494 h 267494"/>
              <a:gd name="connsiteX1" fmla="*/ 279143 w 6696744"/>
              <a:gd name="connsiteY1" fmla="*/ 0 h 267494"/>
              <a:gd name="connsiteX2" fmla="*/ 6696744 w 6696744"/>
              <a:gd name="connsiteY2" fmla="*/ 0 h 267494"/>
              <a:gd name="connsiteX3" fmla="*/ 6417601 w 6696744"/>
              <a:gd name="connsiteY3" fmla="*/ 267494 h 267494"/>
              <a:gd name="connsiteX4" fmla="*/ 0 w 6696744"/>
              <a:gd name="connsiteY4" fmla="*/ 267494 h 267494"/>
              <a:gd name="connsiteX0" fmla="*/ 0 w 6419158"/>
              <a:gd name="connsiteY0" fmla="*/ 267494 h 267494"/>
              <a:gd name="connsiteX1" fmla="*/ 279143 w 6419158"/>
              <a:gd name="connsiteY1" fmla="*/ 0 h 267494"/>
              <a:gd name="connsiteX2" fmla="*/ 6419158 w 6419158"/>
              <a:gd name="connsiteY2" fmla="*/ 5443 h 267494"/>
              <a:gd name="connsiteX3" fmla="*/ 6417601 w 6419158"/>
              <a:gd name="connsiteY3" fmla="*/ 267494 h 267494"/>
              <a:gd name="connsiteX4" fmla="*/ 0 w 6419158"/>
              <a:gd name="connsiteY4" fmla="*/ 267494 h 267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9158" h="267494">
                <a:moveTo>
                  <a:pt x="0" y="267494"/>
                </a:moveTo>
                <a:lnTo>
                  <a:pt x="279143" y="0"/>
                </a:lnTo>
                <a:lnTo>
                  <a:pt x="6419158" y="5443"/>
                </a:lnTo>
                <a:lnTo>
                  <a:pt x="6417601" y="267494"/>
                </a:lnTo>
                <a:lnTo>
                  <a:pt x="0" y="267494"/>
                </a:lnTo>
                <a:close/>
              </a:path>
            </a:pathLst>
          </a:custGeom>
          <a:solidFill>
            <a:srgbClr val="EE5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a typeface="Cambria" panose="02040503050406030204" pitchFamily="18" charset="0"/>
            </a:endParaRPr>
          </a:p>
        </p:txBody>
      </p:sp>
      <p:sp>
        <p:nvSpPr>
          <p:cNvPr id="3" name="Пятиугольник 2"/>
          <p:cNvSpPr/>
          <p:nvPr/>
        </p:nvSpPr>
        <p:spPr>
          <a:xfrm>
            <a:off x="0" y="4451895"/>
            <a:ext cx="2915816" cy="691605"/>
          </a:xfrm>
          <a:prstGeom prst="homePlate">
            <a:avLst/>
          </a:prstGeom>
          <a:solidFill>
            <a:schemeClr val="tx2"/>
          </a:solidFill>
          <a:ln w="25400" cap="flat" cmpd="sng" algn="ctr">
            <a:noFill/>
            <a:prstDash val="solid"/>
          </a:ln>
          <a:effectLst/>
        </p:spPr>
        <p:txBody>
          <a:bodyPr rtlCol="0" anchor="ctr"/>
          <a:lstStyle/>
          <a:p>
            <a:pPr lvl="0" algn="ctr">
              <a:buClrTx/>
              <a:defRPr/>
            </a:pPr>
            <a:endParaRPr lang="en-US" sz="2400" dirty="0">
              <a:solidFill>
                <a:srgbClr val="FFFFFF"/>
              </a:solidFill>
              <a:latin typeface="Century Gothic" panose="020B0502020202020204" pitchFamily="34" charset="0"/>
              <a:ea typeface="Cambria" panose="02040503050406030204" pitchFamily="18" charset="0"/>
              <a:cs typeface="+mn-cs"/>
            </a:endParaRPr>
          </a:p>
        </p:txBody>
      </p:sp>
      <p:sp>
        <p:nvSpPr>
          <p:cNvPr id="4" name="Прямоугольник 3"/>
          <p:cNvSpPr/>
          <p:nvPr/>
        </p:nvSpPr>
        <p:spPr>
          <a:xfrm>
            <a:off x="-11663" y="0"/>
            <a:ext cx="9155663" cy="2674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a typeface="Cambria" panose="02040503050406030204" pitchFamily="18" charset="0"/>
            </a:endParaRPr>
          </a:p>
        </p:txBody>
      </p:sp>
      <p:sp>
        <p:nvSpPr>
          <p:cNvPr id="5" name="AutoShape 5" descr="Картинки по запросу care ratin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Century Gothic" panose="020B0502020202020204" pitchFamily="34" charset="0"/>
              <a:ea typeface="Cambria" panose="02040503050406030204" pitchFamily="18" charset="0"/>
            </a:endParaRPr>
          </a:p>
        </p:txBody>
      </p:sp>
      <p:sp>
        <p:nvSpPr>
          <p:cNvPr id="11" name="Объект 2">
            <a:extLst>
              <a:ext uri="{FF2B5EF4-FFF2-40B4-BE49-F238E27FC236}">
                <a16:creationId xmlns:a16="http://schemas.microsoft.com/office/drawing/2014/main" id="{748D3BFF-E6AB-4F92-A0B1-8B5A200037B8}"/>
              </a:ext>
            </a:extLst>
          </p:cNvPr>
          <p:cNvSpPr txBox="1">
            <a:spLocks/>
          </p:cNvSpPr>
          <p:nvPr/>
        </p:nvSpPr>
        <p:spPr>
          <a:xfrm>
            <a:off x="611560" y="1059582"/>
            <a:ext cx="7694240" cy="24775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sz="2000" dirty="0">
              <a:latin typeface="Arial" panose="020B0604020202020204" pitchFamily="34" charset="0"/>
              <a:cs typeface="Arial" panose="020B0604020202020204" pitchFamily="34" charset="0"/>
            </a:endParaRPr>
          </a:p>
        </p:txBody>
      </p:sp>
      <p:sp>
        <p:nvSpPr>
          <p:cNvPr id="6" name="Номер слайда 5">
            <a:extLst>
              <a:ext uri="{FF2B5EF4-FFF2-40B4-BE49-F238E27FC236}">
                <a16:creationId xmlns:a16="http://schemas.microsoft.com/office/drawing/2014/main" id="{36345AC9-0DDB-4715-B4D0-CECF320B18B8}"/>
              </a:ext>
            </a:extLst>
          </p:cNvPr>
          <p:cNvSpPr>
            <a:spLocks noGrp="1"/>
          </p:cNvSpPr>
          <p:nvPr>
            <p:ph type="sldNum" sz="quarter" idx="12"/>
          </p:nvPr>
        </p:nvSpPr>
        <p:spPr>
          <a:xfrm>
            <a:off x="6948264" y="4876006"/>
            <a:ext cx="2133600" cy="273844"/>
          </a:xfrm>
        </p:spPr>
        <p:txBody>
          <a:bodyPr/>
          <a:lstStyle/>
          <a:p>
            <a:fld id="{0DDA3638-614F-4B2E-9369-0D88036F74AC}" type="slidenum">
              <a:rPr lang="ru-RU" smtClean="0">
                <a:solidFill>
                  <a:prstClr val="black">
                    <a:tint val="75000"/>
                  </a:prstClr>
                </a:solidFill>
              </a:rPr>
              <a:pPr/>
              <a:t>6</a:t>
            </a:fld>
            <a:endParaRPr lang="ru-RU" dirty="0">
              <a:solidFill>
                <a:prstClr val="black">
                  <a:tint val="75000"/>
                </a:prstClr>
              </a:solidFill>
            </a:endParaRPr>
          </a:p>
        </p:txBody>
      </p:sp>
      <p:pic>
        <p:nvPicPr>
          <p:cNvPr id="7" name="Рисунок 6">
            <a:extLst>
              <a:ext uri="{FF2B5EF4-FFF2-40B4-BE49-F238E27FC236}">
                <a16:creationId xmlns:a16="http://schemas.microsoft.com/office/drawing/2014/main" id="{14E0B0E7-3707-1849-BD46-98FF7DFE21E3}"/>
              </a:ext>
            </a:extLst>
          </p:cNvPr>
          <p:cNvPicPr>
            <a:picLocks noChangeAspect="1"/>
          </p:cNvPicPr>
          <p:nvPr/>
        </p:nvPicPr>
        <p:blipFill>
          <a:blip r:embed="rId2"/>
          <a:stretch>
            <a:fillRect/>
          </a:stretch>
        </p:blipFill>
        <p:spPr>
          <a:xfrm>
            <a:off x="125335" y="289871"/>
            <a:ext cx="8638935" cy="4802159"/>
          </a:xfrm>
          <a:prstGeom prst="rect">
            <a:avLst/>
          </a:prstGeom>
        </p:spPr>
      </p:pic>
      <p:sp>
        <p:nvSpPr>
          <p:cNvPr id="12" name="Заголовок 1">
            <a:extLst>
              <a:ext uri="{FF2B5EF4-FFF2-40B4-BE49-F238E27FC236}">
                <a16:creationId xmlns:a16="http://schemas.microsoft.com/office/drawing/2014/main" id="{A6DA7FE9-EBEB-7649-8CF7-BA60C8CB7C69}"/>
              </a:ext>
            </a:extLst>
          </p:cNvPr>
          <p:cNvSpPr txBox="1">
            <a:spLocks/>
          </p:cNvSpPr>
          <p:nvPr/>
        </p:nvSpPr>
        <p:spPr>
          <a:xfrm>
            <a:off x="6444207" y="325102"/>
            <a:ext cx="2699793" cy="5432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pPr>
            <a:r>
              <a:rPr lang="en" sz="2400" b="1" dirty="0">
                <a:solidFill>
                  <a:srgbClr val="454748"/>
                </a:solidFill>
              </a:rPr>
              <a:t>Breakup by Country</a:t>
            </a:r>
            <a:endParaRPr lang="ru-RU" sz="2500" dirty="0">
              <a:solidFill>
                <a:srgbClr val="364165"/>
              </a:solidFill>
              <a:cs typeface="Arial" panose="020B0604020202020204" pitchFamily="34" charset="0"/>
            </a:endParaRPr>
          </a:p>
        </p:txBody>
      </p:sp>
      <p:sp>
        <p:nvSpPr>
          <p:cNvPr id="10" name="TextBox 9">
            <a:extLst>
              <a:ext uri="{FF2B5EF4-FFF2-40B4-BE49-F238E27FC236}">
                <a16:creationId xmlns:a16="http://schemas.microsoft.com/office/drawing/2014/main" id="{C30DEACD-C8CE-4D24-BF8D-5A0F87C51146}"/>
              </a:ext>
            </a:extLst>
          </p:cNvPr>
          <p:cNvSpPr txBox="1"/>
          <p:nvPr/>
        </p:nvSpPr>
        <p:spPr>
          <a:xfrm>
            <a:off x="5753258" y="4738850"/>
            <a:ext cx="2133918" cy="276999"/>
          </a:xfrm>
          <a:prstGeom prst="rect">
            <a:avLst/>
          </a:prstGeom>
          <a:noFill/>
        </p:spPr>
        <p:txBody>
          <a:bodyPr wrap="none" rtlCol="0">
            <a:spAutoFit/>
          </a:bodyPr>
          <a:lstStyle/>
          <a:p>
            <a:r>
              <a:rPr lang="en-US" sz="1200" dirty="0"/>
              <a:t>Source: </a:t>
            </a:r>
            <a:r>
              <a:rPr lang="en-US" sz="1200" dirty="0">
                <a:hlinkClick r:id="rId3"/>
              </a:rPr>
              <a:t>https://cbonds.com/</a:t>
            </a:r>
            <a:r>
              <a:rPr lang="en-US" sz="1200" dirty="0"/>
              <a:t> </a:t>
            </a:r>
            <a:endParaRPr lang="ru-RU" sz="1200" dirty="0"/>
          </a:p>
        </p:txBody>
      </p:sp>
    </p:spTree>
    <p:extLst>
      <p:ext uri="{BB962C8B-B14F-4D97-AF65-F5344CB8AC3E}">
        <p14:creationId xmlns:p14="http://schemas.microsoft.com/office/powerpoint/2010/main" val="2359183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араллелограмм 1"/>
          <p:cNvSpPr/>
          <p:nvPr/>
        </p:nvSpPr>
        <p:spPr>
          <a:xfrm>
            <a:off x="2771800" y="4876006"/>
            <a:ext cx="6372200" cy="267494"/>
          </a:xfrm>
          <a:custGeom>
            <a:avLst/>
            <a:gdLst>
              <a:gd name="connsiteX0" fmla="*/ 0 w 6696744"/>
              <a:gd name="connsiteY0" fmla="*/ 267494 h 267494"/>
              <a:gd name="connsiteX1" fmla="*/ 279143 w 6696744"/>
              <a:gd name="connsiteY1" fmla="*/ 0 h 267494"/>
              <a:gd name="connsiteX2" fmla="*/ 6696744 w 6696744"/>
              <a:gd name="connsiteY2" fmla="*/ 0 h 267494"/>
              <a:gd name="connsiteX3" fmla="*/ 6417601 w 6696744"/>
              <a:gd name="connsiteY3" fmla="*/ 267494 h 267494"/>
              <a:gd name="connsiteX4" fmla="*/ 0 w 6696744"/>
              <a:gd name="connsiteY4" fmla="*/ 267494 h 267494"/>
              <a:gd name="connsiteX0" fmla="*/ 0 w 6419158"/>
              <a:gd name="connsiteY0" fmla="*/ 267494 h 267494"/>
              <a:gd name="connsiteX1" fmla="*/ 279143 w 6419158"/>
              <a:gd name="connsiteY1" fmla="*/ 0 h 267494"/>
              <a:gd name="connsiteX2" fmla="*/ 6419158 w 6419158"/>
              <a:gd name="connsiteY2" fmla="*/ 5443 h 267494"/>
              <a:gd name="connsiteX3" fmla="*/ 6417601 w 6419158"/>
              <a:gd name="connsiteY3" fmla="*/ 267494 h 267494"/>
              <a:gd name="connsiteX4" fmla="*/ 0 w 6419158"/>
              <a:gd name="connsiteY4" fmla="*/ 267494 h 267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9158" h="267494">
                <a:moveTo>
                  <a:pt x="0" y="267494"/>
                </a:moveTo>
                <a:lnTo>
                  <a:pt x="279143" y="0"/>
                </a:lnTo>
                <a:lnTo>
                  <a:pt x="6419158" y="5443"/>
                </a:lnTo>
                <a:lnTo>
                  <a:pt x="6417601" y="267494"/>
                </a:lnTo>
                <a:lnTo>
                  <a:pt x="0" y="267494"/>
                </a:lnTo>
                <a:close/>
              </a:path>
            </a:pathLst>
          </a:custGeom>
          <a:solidFill>
            <a:srgbClr val="EE5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a typeface="Cambria" panose="02040503050406030204" pitchFamily="18" charset="0"/>
            </a:endParaRPr>
          </a:p>
        </p:txBody>
      </p:sp>
      <p:sp>
        <p:nvSpPr>
          <p:cNvPr id="3" name="Пятиугольник 2"/>
          <p:cNvSpPr/>
          <p:nvPr/>
        </p:nvSpPr>
        <p:spPr>
          <a:xfrm>
            <a:off x="0" y="4451895"/>
            <a:ext cx="2915816" cy="691605"/>
          </a:xfrm>
          <a:prstGeom prst="homePlate">
            <a:avLst/>
          </a:prstGeom>
          <a:solidFill>
            <a:schemeClr val="tx2"/>
          </a:solidFill>
          <a:ln w="25400" cap="flat" cmpd="sng" algn="ctr">
            <a:noFill/>
            <a:prstDash val="solid"/>
          </a:ln>
          <a:effectLst/>
        </p:spPr>
        <p:txBody>
          <a:bodyPr rtlCol="0" anchor="ctr"/>
          <a:lstStyle/>
          <a:p>
            <a:pPr lvl="0" algn="ctr">
              <a:buClrTx/>
              <a:defRPr/>
            </a:pPr>
            <a:endParaRPr lang="en-US" sz="2400" dirty="0">
              <a:solidFill>
                <a:srgbClr val="FFFFFF"/>
              </a:solidFill>
              <a:latin typeface="Century Gothic" panose="020B0502020202020204" pitchFamily="34" charset="0"/>
              <a:ea typeface="Cambria" panose="02040503050406030204" pitchFamily="18" charset="0"/>
              <a:cs typeface="+mn-cs"/>
            </a:endParaRPr>
          </a:p>
        </p:txBody>
      </p:sp>
      <p:sp>
        <p:nvSpPr>
          <p:cNvPr id="4" name="Прямоугольник 3"/>
          <p:cNvSpPr/>
          <p:nvPr/>
        </p:nvSpPr>
        <p:spPr>
          <a:xfrm>
            <a:off x="-11663" y="0"/>
            <a:ext cx="9155663" cy="2674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a typeface="Cambria" panose="02040503050406030204" pitchFamily="18" charset="0"/>
            </a:endParaRPr>
          </a:p>
        </p:txBody>
      </p:sp>
      <p:sp>
        <p:nvSpPr>
          <p:cNvPr id="5" name="AutoShape 5" descr="Картинки по запросу care ratin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Century Gothic" panose="020B0502020202020204" pitchFamily="34" charset="0"/>
              <a:ea typeface="Cambria" panose="02040503050406030204" pitchFamily="18" charset="0"/>
            </a:endParaRPr>
          </a:p>
        </p:txBody>
      </p:sp>
      <p:sp>
        <p:nvSpPr>
          <p:cNvPr id="10" name="Заголовок 1">
            <a:extLst>
              <a:ext uri="{FF2B5EF4-FFF2-40B4-BE49-F238E27FC236}">
                <a16:creationId xmlns:a16="http://schemas.microsoft.com/office/drawing/2014/main" id="{A5DAF724-0A20-4026-B322-163756D847C2}"/>
              </a:ext>
            </a:extLst>
          </p:cNvPr>
          <p:cNvSpPr txBox="1">
            <a:spLocks/>
          </p:cNvSpPr>
          <p:nvPr/>
        </p:nvSpPr>
        <p:spPr>
          <a:xfrm>
            <a:off x="0" y="248638"/>
            <a:ext cx="8424935" cy="5432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pPr>
            <a:r>
              <a:rPr lang="en" sz="2800" b="1" dirty="0">
                <a:solidFill>
                  <a:srgbClr val="454748"/>
                </a:solidFill>
                <a:latin typeface="+mn-lt"/>
              </a:rPr>
              <a:t>Breakup by Currency</a:t>
            </a:r>
            <a:endParaRPr lang="ru-RU" sz="2500" dirty="0">
              <a:solidFill>
                <a:srgbClr val="364165"/>
              </a:solidFill>
              <a:latin typeface="+mn-lt"/>
              <a:cs typeface="Arial" panose="020B0604020202020204" pitchFamily="34" charset="0"/>
            </a:endParaRPr>
          </a:p>
        </p:txBody>
      </p:sp>
      <p:sp>
        <p:nvSpPr>
          <p:cNvPr id="11" name="Объект 2">
            <a:extLst>
              <a:ext uri="{FF2B5EF4-FFF2-40B4-BE49-F238E27FC236}">
                <a16:creationId xmlns:a16="http://schemas.microsoft.com/office/drawing/2014/main" id="{748D3BFF-E6AB-4F92-A0B1-8B5A200037B8}"/>
              </a:ext>
            </a:extLst>
          </p:cNvPr>
          <p:cNvSpPr txBox="1">
            <a:spLocks/>
          </p:cNvSpPr>
          <p:nvPr/>
        </p:nvSpPr>
        <p:spPr>
          <a:xfrm>
            <a:off x="611560" y="1059582"/>
            <a:ext cx="7694240" cy="24775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sz="2000" dirty="0">
              <a:latin typeface="Arial" panose="020B0604020202020204" pitchFamily="34" charset="0"/>
              <a:cs typeface="Arial" panose="020B0604020202020204" pitchFamily="34" charset="0"/>
            </a:endParaRPr>
          </a:p>
        </p:txBody>
      </p:sp>
      <p:sp>
        <p:nvSpPr>
          <p:cNvPr id="6" name="Номер слайда 5">
            <a:extLst>
              <a:ext uri="{FF2B5EF4-FFF2-40B4-BE49-F238E27FC236}">
                <a16:creationId xmlns:a16="http://schemas.microsoft.com/office/drawing/2014/main" id="{36345AC9-0DDB-4715-B4D0-CECF320B18B8}"/>
              </a:ext>
            </a:extLst>
          </p:cNvPr>
          <p:cNvSpPr>
            <a:spLocks noGrp="1"/>
          </p:cNvSpPr>
          <p:nvPr>
            <p:ph type="sldNum" sz="quarter" idx="12"/>
          </p:nvPr>
        </p:nvSpPr>
        <p:spPr>
          <a:xfrm>
            <a:off x="6948264" y="4876006"/>
            <a:ext cx="2133600" cy="273844"/>
          </a:xfrm>
        </p:spPr>
        <p:txBody>
          <a:bodyPr/>
          <a:lstStyle/>
          <a:p>
            <a:fld id="{0DDA3638-614F-4B2E-9369-0D88036F74AC}" type="slidenum">
              <a:rPr lang="ru-RU" smtClean="0">
                <a:solidFill>
                  <a:prstClr val="black">
                    <a:tint val="75000"/>
                  </a:prstClr>
                </a:solidFill>
              </a:rPr>
              <a:pPr/>
              <a:t>7</a:t>
            </a:fld>
            <a:endParaRPr lang="ru-RU" dirty="0">
              <a:solidFill>
                <a:prstClr val="black">
                  <a:tint val="75000"/>
                </a:prstClr>
              </a:solidFill>
            </a:endParaRPr>
          </a:p>
        </p:txBody>
      </p:sp>
      <p:pic>
        <p:nvPicPr>
          <p:cNvPr id="7" name="Рисунок 6">
            <a:extLst>
              <a:ext uri="{FF2B5EF4-FFF2-40B4-BE49-F238E27FC236}">
                <a16:creationId xmlns:a16="http://schemas.microsoft.com/office/drawing/2014/main" id="{DF0EFB80-6510-584A-8D82-3ACE94302A3F}"/>
              </a:ext>
            </a:extLst>
          </p:cNvPr>
          <p:cNvPicPr>
            <a:picLocks noChangeAspect="1"/>
          </p:cNvPicPr>
          <p:nvPr/>
        </p:nvPicPr>
        <p:blipFill>
          <a:blip r:embed="rId2"/>
          <a:stretch>
            <a:fillRect/>
          </a:stretch>
        </p:blipFill>
        <p:spPr>
          <a:xfrm>
            <a:off x="155575" y="815987"/>
            <a:ext cx="4903316" cy="4198333"/>
          </a:xfrm>
          <a:prstGeom prst="rect">
            <a:avLst/>
          </a:prstGeom>
        </p:spPr>
      </p:pic>
      <p:pic>
        <p:nvPicPr>
          <p:cNvPr id="9" name="Рисунок 8">
            <a:extLst>
              <a:ext uri="{FF2B5EF4-FFF2-40B4-BE49-F238E27FC236}">
                <a16:creationId xmlns:a16="http://schemas.microsoft.com/office/drawing/2014/main" id="{254E75EA-1EB0-3948-A92F-E365E5E1E786}"/>
              </a:ext>
            </a:extLst>
          </p:cNvPr>
          <p:cNvPicPr>
            <a:picLocks noChangeAspect="1"/>
          </p:cNvPicPr>
          <p:nvPr/>
        </p:nvPicPr>
        <p:blipFill>
          <a:blip r:embed="rId3"/>
          <a:stretch>
            <a:fillRect/>
          </a:stretch>
        </p:blipFill>
        <p:spPr>
          <a:xfrm>
            <a:off x="4962890" y="624058"/>
            <a:ext cx="4080471" cy="4457657"/>
          </a:xfrm>
          <a:prstGeom prst="rect">
            <a:avLst/>
          </a:prstGeom>
        </p:spPr>
      </p:pic>
      <p:sp>
        <p:nvSpPr>
          <p:cNvPr id="12" name="TextBox 11">
            <a:extLst>
              <a:ext uri="{FF2B5EF4-FFF2-40B4-BE49-F238E27FC236}">
                <a16:creationId xmlns:a16="http://schemas.microsoft.com/office/drawing/2014/main" id="{8A2E3DD5-CF5B-4D32-A358-DDD46010EA00}"/>
              </a:ext>
            </a:extLst>
          </p:cNvPr>
          <p:cNvSpPr txBox="1"/>
          <p:nvPr/>
        </p:nvSpPr>
        <p:spPr>
          <a:xfrm>
            <a:off x="3506234" y="4730807"/>
            <a:ext cx="2133918" cy="276999"/>
          </a:xfrm>
          <a:prstGeom prst="rect">
            <a:avLst/>
          </a:prstGeom>
          <a:noFill/>
        </p:spPr>
        <p:txBody>
          <a:bodyPr wrap="none" rtlCol="0">
            <a:spAutoFit/>
          </a:bodyPr>
          <a:lstStyle/>
          <a:p>
            <a:r>
              <a:rPr lang="en-US" sz="1200" dirty="0"/>
              <a:t>Source: </a:t>
            </a:r>
            <a:r>
              <a:rPr lang="en-US" sz="1200" dirty="0">
                <a:hlinkClick r:id="rId4"/>
              </a:rPr>
              <a:t>https://cbonds.com/</a:t>
            </a:r>
            <a:r>
              <a:rPr lang="en-US" sz="1200" dirty="0"/>
              <a:t> </a:t>
            </a:r>
            <a:endParaRPr lang="ru-RU" sz="1200" dirty="0"/>
          </a:p>
        </p:txBody>
      </p:sp>
    </p:spTree>
    <p:extLst>
      <p:ext uri="{BB962C8B-B14F-4D97-AF65-F5344CB8AC3E}">
        <p14:creationId xmlns:p14="http://schemas.microsoft.com/office/powerpoint/2010/main" val="3683900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араллелограмм 1"/>
          <p:cNvSpPr/>
          <p:nvPr/>
        </p:nvSpPr>
        <p:spPr>
          <a:xfrm>
            <a:off x="2771800" y="4876006"/>
            <a:ext cx="6372200" cy="267494"/>
          </a:xfrm>
          <a:custGeom>
            <a:avLst/>
            <a:gdLst>
              <a:gd name="connsiteX0" fmla="*/ 0 w 6696744"/>
              <a:gd name="connsiteY0" fmla="*/ 267494 h 267494"/>
              <a:gd name="connsiteX1" fmla="*/ 279143 w 6696744"/>
              <a:gd name="connsiteY1" fmla="*/ 0 h 267494"/>
              <a:gd name="connsiteX2" fmla="*/ 6696744 w 6696744"/>
              <a:gd name="connsiteY2" fmla="*/ 0 h 267494"/>
              <a:gd name="connsiteX3" fmla="*/ 6417601 w 6696744"/>
              <a:gd name="connsiteY3" fmla="*/ 267494 h 267494"/>
              <a:gd name="connsiteX4" fmla="*/ 0 w 6696744"/>
              <a:gd name="connsiteY4" fmla="*/ 267494 h 267494"/>
              <a:gd name="connsiteX0" fmla="*/ 0 w 6419158"/>
              <a:gd name="connsiteY0" fmla="*/ 267494 h 267494"/>
              <a:gd name="connsiteX1" fmla="*/ 279143 w 6419158"/>
              <a:gd name="connsiteY1" fmla="*/ 0 h 267494"/>
              <a:gd name="connsiteX2" fmla="*/ 6419158 w 6419158"/>
              <a:gd name="connsiteY2" fmla="*/ 5443 h 267494"/>
              <a:gd name="connsiteX3" fmla="*/ 6417601 w 6419158"/>
              <a:gd name="connsiteY3" fmla="*/ 267494 h 267494"/>
              <a:gd name="connsiteX4" fmla="*/ 0 w 6419158"/>
              <a:gd name="connsiteY4" fmla="*/ 267494 h 267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9158" h="267494">
                <a:moveTo>
                  <a:pt x="0" y="267494"/>
                </a:moveTo>
                <a:lnTo>
                  <a:pt x="279143" y="0"/>
                </a:lnTo>
                <a:lnTo>
                  <a:pt x="6419158" y="5443"/>
                </a:lnTo>
                <a:lnTo>
                  <a:pt x="6417601" y="267494"/>
                </a:lnTo>
                <a:lnTo>
                  <a:pt x="0" y="267494"/>
                </a:lnTo>
                <a:close/>
              </a:path>
            </a:pathLst>
          </a:custGeom>
          <a:solidFill>
            <a:srgbClr val="EE5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a typeface="Cambria" panose="02040503050406030204" pitchFamily="18" charset="0"/>
            </a:endParaRPr>
          </a:p>
        </p:txBody>
      </p:sp>
      <p:sp>
        <p:nvSpPr>
          <p:cNvPr id="3" name="Пятиугольник 2"/>
          <p:cNvSpPr/>
          <p:nvPr/>
        </p:nvSpPr>
        <p:spPr>
          <a:xfrm>
            <a:off x="0" y="4451895"/>
            <a:ext cx="2915816" cy="691605"/>
          </a:xfrm>
          <a:prstGeom prst="homePlate">
            <a:avLst/>
          </a:prstGeom>
          <a:solidFill>
            <a:schemeClr val="tx2"/>
          </a:solidFill>
          <a:ln w="25400" cap="flat" cmpd="sng" algn="ctr">
            <a:noFill/>
            <a:prstDash val="solid"/>
          </a:ln>
          <a:effectLst/>
        </p:spPr>
        <p:txBody>
          <a:bodyPr rtlCol="0" anchor="ctr"/>
          <a:lstStyle/>
          <a:p>
            <a:pPr lvl="0" algn="ctr">
              <a:buClrTx/>
              <a:defRPr/>
            </a:pPr>
            <a:endParaRPr lang="en-US" sz="2400" dirty="0">
              <a:solidFill>
                <a:srgbClr val="FFFFFF"/>
              </a:solidFill>
              <a:latin typeface="Century Gothic" panose="020B0502020202020204" pitchFamily="34" charset="0"/>
              <a:ea typeface="Cambria" panose="02040503050406030204" pitchFamily="18" charset="0"/>
              <a:cs typeface="+mn-cs"/>
            </a:endParaRPr>
          </a:p>
        </p:txBody>
      </p:sp>
      <p:sp>
        <p:nvSpPr>
          <p:cNvPr id="4" name="Прямоугольник 3"/>
          <p:cNvSpPr/>
          <p:nvPr/>
        </p:nvSpPr>
        <p:spPr>
          <a:xfrm>
            <a:off x="-11663" y="0"/>
            <a:ext cx="9155663" cy="2674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a typeface="Cambria" panose="02040503050406030204" pitchFamily="18" charset="0"/>
            </a:endParaRPr>
          </a:p>
        </p:txBody>
      </p:sp>
      <p:sp>
        <p:nvSpPr>
          <p:cNvPr id="5" name="AutoShape 5" descr="Картинки по запросу care ratin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Century Gothic" panose="020B0502020202020204" pitchFamily="34" charset="0"/>
              <a:ea typeface="Cambria" panose="02040503050406030204" pitchFamily="18" charset="0"/>
            </a:endParaRPr>
          </a:p>
        </p:txBody>
      </p:sp>
      <p:sp>
        <p:nvSpPr>
          <p:cNvPr id="10" name="Заголовок 1">
            <a:extLst>
              <a:ext uri="{FF2B5EF4-FFF2-40B4-BE49-F238E27FC236}">
                <a16:creationId xmlns:a16="http://schemas.microsoft.com/office/drawing/2014/main" id="{A5DAF724-0A20-4026-B322-163756D847C2}"/>
              </a:ext>
            </a:extLst>
          </p:cNvPr>
          <p:cNvSpPr txBox="1">
            <a:spLocks/>
          </p:cNvSpPr>
          <p:nvPr/>
        </p:nvSpPr>
        <p:spPr>
          <a:xfrm>
            <a:off x="0" y="248638"/>
            <a:ext cx="8424935" cy="5432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 sz="2800" dirty="0"/>
              <a:t>Breakup by Sukuk Type, </a:t>
            </a:r>
            <a:r>
              <a:rPr lang="en-US" sz="2800" dirty="0"/>
              <a:t>Issuance 2019-2022</a:t>
            </a:r>
            <a:endParaRPr lang="en" sz="2800" dirty="0"/>
          </a:p>
        </p:txBody>
      </p:sp>
      <p:sp>
        <p:nvSpPr>
          <p:cNvPr id="11" name="Объект 2">
            <a:extLst>
              <a:ext uri="{FF2B5EF4-FFF2-40B4-BE49-F238E27FC236}">
                <a16:creationId xmlns:a16="http://schemas.microsoft.com/office/drawing/2014/main" id="{748D3BFF-E6AB-4F92-A0B1-8B5A200037B8}"/>
              </a:ext>
            </a:extLst>
          </p:cNvPr>
          <p:cNvSpPr txBox="1">
            <a:spLocks/>
          </p:cNvSpPr>
          <p:nvPr/>
        </p:nvSpPr>
        <p:spPr>
          <a:xfrm>
            <a:off x="611560" y="1059582"/>
            <a:ext cx="7694240" cy="24775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sz="2000" dirty="0">
              <a:latin typeface="Arial" panose="020B0604020202020204" pitchFamily="34" charset="0"/>
              <a:cs typeface="Arial" panose="020B0604020202020204" pitchFamily="34" charset="0"/>
            </a:endParaRPr>
          </a:p>
        </p:txBody>
      </p:sp>
      <p:sp>
        <p:nvSpPr>
          <p:cNvPr id="6" name="Номер слайда 5">
            <a:extLst>
              <a:ext uri="{FF2B5EF4-FFF2-40B4-BE49-F238E27FC236}">
                <a16:creationId xmlns:a16="http://schemas.microsoft.com/office/drawing/2014/main" id="{36345AC9-0DDB-4715-B4D0-CECF320B18B8}"/>
              </a:ext>
            </a:extLst>
          </p:cNvPr>
          <p:cNvSpPr>
            <a:spLocks noGrp="1"/>
          </p:cNvSpPr>
          <p:nvPr>
            <p:ph type="sldNum" sz="quarter" idx="12"/>
          </p:nvPr>
        </p:nvSpPr>
        <p:spPr>
          <a:xfrm>
            <a:off x="6948264" y="4876006"/>
            <a:ext cx="2133600" cy="273844"/>
          </a:xfrm>
        </p:spPr>
        <p:txBody>
          <a:bodyPr/>
          <a:lstStyle/>
          <a:p>
            <a:fld id="{0DDA3638-614F-4B2E-9369-0D88036F74AC}" type="slidenum">
              <a:rPr lang="ru-RU" smtClean="0">
                <a:solidFill>
                  <a:prstClr val="black">
                    <a:tint val="75000"/>
                  </a:prstClr>
                </a:solidFill>
              </a:rPr>
              <a:pPr/>
              <a:t>8</a:t>
            </a:fld>
            <a:endParaRPr lang="ru-RU" dirty="0">
              <a:solidFill>
                <a:prstClr val="black">
                  <a:tint val="75000"/>
                </a:prstClr>
              </a:solidFill>
            </a:endParaRPr>
          </a:p>
        </p:txBody>
      </p:sp>
      <p:graphicFrame>
        <p:nvGraphicFramePr>
          <p:cNvPr id="12" name="Таблица 11">
            <a:extLst>
              <a:ext uri="{FF2B5EF4-FFF2-40B4-BE49-F238E27FC236}">
                <a16:creationId xmlns:a16="http://schemas.microsoft.com/office/drawing/2014/main" id="{D6554F21-4F20-CE43-8D36-F4D97F6D59D8}"/>
              </a:ext>
            </a:extLst>
          </p:cNvPr>
          <p:cNvGraphicFramePr>
            <a:graphicFrameLocks noGrp="1"/>
          </p:cNvGraphicFramePr>
          <p:nvPr>
            <p:extLst>
              <p:ext uri="{D42A27DB-BD31-4B8C-83A1-F6EECF244321}">
                <p14:modId xmlns:p14="http://schemas.microsoft.com/office/powerpoint/2010/main" val="2495025509"/>
              </p:ext>
            </p:extLst>
          </p:nvPr>
        </p:nvGraphicFramePr>
        <p:xfrm>
          <a:off x="887569" y="731712"/>
          <a:ext cx="6649796" cy="3291513"/>
        </p:xfrm>
        <a:graphic>
          <a:graphicData uri="http://schemas.openxmlformats.org/drawingml/2006/table">
            <a:tbl>
              <a:tblPr>
                <a:tableStyleId>{0B119AAE-1C9B-44EB-93F6-A352E894D4EF}</a:tableStyleId>
              </a:tblPr>
              <a:tblGrid>
                <a:gridCol w="3801676">
                  <a:extLst>
                    <a:ext uri="{9D8B030D-6E8A-4147-A177-3AD203B41FA5}">
                      <a16:colId xmlns:a16="http://schemas.microsoft.com/office/drawing/2014/main" val="2014365057"/>
                    </a:ext>
                  </a:extLst>
                </a:gridCol>
                <a:gridCol w="1455427">
                  <a:extLst>
                    <a:ext uri="{9D8B030D-6E8A-4147-A177-3AD203B41FA5}">
                      <a16:colId xmlns:a16="http://schemas.microsoft.com/office/drawing/2014/main" val="2474794853"/>
                    </a:ext>
                  </a:extLst>
                </a:gridCol>
                <a:gridCol w="1392693">
                  <a:extLst>
                    <a:ext uri="{9D8B030D-6E8A-4147-A177-3AD203B41FA5}">
                      <a16:colId xmlns:a16="http://schemas.microsoft.com/office/drawing/2014/main" val="3579017034"/>
                    </a:ext>
                  </a:extLst>
                </a:gridCol>
              </a:tblGrid>
              <a:tr h="459791">
                <a:tc>
                  <a:txBody>
                    <a:bodyPr/>
                    <a:lstStyle/>
                    <a:p>
                      <a:pPr algn="l" fontAlgn="b"/>
                      <a:r>
                        <a:rPr lang="en" sz="1600" u="none" strike="noStrike" dirty="0">
                          <a:effectLst/>
                        </a:rPr>
                        <a:t>Type</a:t>
                      </a:r>
                      <a:endParaRPr lang="en" sz="1600" b="0" i="0" u="none" strike="noStrike" dirty="0">
                        <a:effectLst/>
                        <a:latin typeface="Calibri" panose="020F0502020204030204" pitchFamily="34" charset="0"/>
                      </a:endParaRPr>
                    </a:p>
                  </a:txBody>
                  <a:tcPr marL="9525" marR="9525" marT="9525" marB="0" anchor="b"/>
                </a:tc>
                <a:tc>
                  <a:txBody>
                    <a:bodyPr/>
                    <a:lstStyle/>
                    <a:p>
                      <a:pPr algn="l" fontAlgn="b"/>
                      <a:r>
                        <a:rPr lang="en" sz="1600" u="none" strike="noStrike">
                          <a:effectLst/>
                        </a:rPr>
                        <a:t>Volume, USD bln</a:t>
                      </a:r>
                      <a:endParaRPr lang="en" sz="1600" b="0" i="0" u="none" strike="noStrike">
                        <a:effectLst/>
                        <a:latin typeface="Calibri" panose="020F0502020204030204" pitchFamily="34" charset="0"/>
                      </a:endParaRPr>
                    </a:p>
                  </a:txBody>
                  <a:tcPr marL="9525" marR="9525" marT="9525" marB="0" anchor="b"/>
                </a:tc>
                <a:tc>
                  <a:txBody>
                    <a:bodyPr/>
                    <a:lstStyle/>
                    <a:p>
                      <a:pPr algn="l" fontAlgn="b"/>
                      <a:r>
                        <a:rPr lang="en" sz="1600" u="none" strike="noStrike">
                          <a:effectLst/>
                        </a:rPr>
                        <a:t>Number of issues</a:t>
                      </a:r>
                      <a:endParaRPr lang="en" sz="16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2753437060"/>
                  </a:ext>
                </a:extLst>
              </a:tr>
              <a:tr h="254028">
                <a:tc>
                  <a:txBody>
                    <a:bodyPr/>
                    <a:lstStyle/>
                    <a:p>
                      <a:pPr algn="l" fontAlgn="b"/>
                      <a:r>
                        <a:rPr lang="en" sz="1600" u="none" strike="noStrike">
                          <a:effectLst/>
                        </a:rPr>
                        <a:t>Murabaha</a:t>
                      </a:r>
                      <a:endParaRPr lang="en" sz="1600" b="0" i="0" u="none" strike="noStrike">
                        <a:effectLst/>
                        <a:latin typeface="Calibri" panose="020F0502020204030204" pitchFamily="34" charset="0"/>
                      </a:endParaRPr>
                    </a:p>
                  </a:txBody>
                  <a:tcPr marL="9525" marR="9525" marT="9525" marB="0" anchor="b"/>
                </a:tc>
                <a:tc>
                  <a:txBody>
                    <a:bodyPr/>
                    <a:lstStyle/>
                    <a:p>
                      <a:pPr algn="r" fontAlgn="b"/>
                      <a:r>
                        <a:rPr lang="ru-RU" sz="1600" u="none" strike="noStrike">
                          <a:effectLst/>
                        </a:rPr>
                        <a:t>149,39</a:t>
                      </a:r>
                      <a:endParaRPr lang="ru-RU" sz="1600" b="0" i="0" u="none" strike="noStrike">
                        <a:effectLst/>
                        <a:latin typeface="Calibri" panose="020F0502020204030204" pitchFamily="34" charset="0"/>
                      </a:endParaRPr>
                    </a:p>
                  </a:txBody>
                  <a:tcPr marL="9525" marR="9525" marT="9525" marB="0" anchor="b"/>
                </a:tc>
                <a:tc>
                  <a:txBody>
                    <a:bodyPr/>
                    <a:lstStyle/>
                    <a:p>
                      <a:pPr algn="r" fontAlgn="b"/>
                      <a:r>
                        <a:rPr lang="ru-RU" sz="1600" u="none" strike="noStrike">
                          <a:effectLst/>
                        </a:rPr>
                        <a:t>1503</a:t>
                      </a:r>
                      <a:endParaRPr lang="ru-RU" sz="16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4169122289"/>
                  </a:ext>
                </a:extLst>
              </a:tr>
              <a:tr h="254028">
                <a:tc>
                  <a:txBody>
                    <a:bodyPr/>
                    <a:lstStyle/>
                    <a:p>
                      <a:pPr algn="l" fontAlgn="b"/>
                      <a:r>
                        <a:rPr lang="en" sz="1600" u="none" strike="noStrike">
                          <a:effectLst/>
                        </a:rPr>
                        <a:t>Ijara</a:t>
                      </a:r>
                      <a:endParaRPr lang="en" sz="1600" b="0" i="0" u="none" strike="noStrike">
                        <a:effectLst/>
                        <a:latin typeface="Calibri" panose="020F0502020204030204" pitchFamily="34" charset="0"/>
                      </a:endParaRPr>
                    </a:p>
                  </a:txBody>
                  <a:tcPr marL="9525" marR="9525" marT="9525" marB="0" anchor="b"/>
                </a:tc>
                <a:tc>
                  <a:txBody>
                    <a:bodyPr/>
                    <a:lstStyle/>
                    <a:p>
                      <a:pPr algn="r" fontAlgn="b"/>
                      <a:r>
                        <a:rPr lang="ru-RU" sz="1600" u="none" strike="noStrike">
                          <a:effectLst/>
                        </a:rPr>
                        <a:t>50,37</a:t>
                      </a:r>
                      <a:endParaRPr lang="ru-RU" sz="1600" b="0" i="0" u="none" strike="noStrike">
                        <a:effectLst/>
                        <a:latin typeface="Calibri" panose="020F0502020204030204" pitchFamily="34" charset="0"/>
                      </a:endParaRPr>
                    </a:p>
                  </a:txBody>
                  <a:tcPr marL="9525" marR="9525" marT="9525" marB="0" anchor="b"/>
                </a:tc>
                <a:tc>
                  <a:txBody>
                    <a:bodyPr/>
                    <a:lstStyle/>
                    <a:p>
                      <a:pPr algn="r" fontAlgn="b"/>
                      <a:r>
                        <a:rPr lang="ru-RU" sz="1600" u="none" strike="noStrike">
                          <a:effectLst/>
                        </a:rPr>
                        <a:t>365</a:t>
                      </a:r>
                      <a:endParaRPr lang="ru-RU" sz="16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2215858996"/>
                  </a:ext>
                </a:extLst>
              </a:tr>
              <a:tr h="254028">
                <a:tc>
                  <a:txBody>
                    <a:bodyPr/>
                    <a:lstStyle/>
                    <a:p>
                      <a:pPr algn="l" fontAlgn="b"/>
                      <a:r>
                        <a:rPr lang="en" sz="1600" u="none" strike="noStrike">
                          <a:effectLst/>
                        </a:rPr>
                        <a:t>Wakala</a:t>
                      </a:r>
                      <a:endParaRPr lang="en" sz="1600" b="0" i="0" u="none" strike="noStrike">
                        <a:effectLst/>
                        <a:latin typeface="Calibri" panose="020F0502020204030204" pitchFamily="34" charset="0"/>
                      </a:endParaRPr>
                    </a:p>
                  </a:txBody>
                  <a:tcPr marL="9525" marR="9525" marT="9525" marB="0" anchor="b"/>
                </a:tc>
                <a:tc>
                  <a:txBody>
                    <a:bodyPr/>
                    <a:lstStyle/>
                    <a:p>
                      <a:pPr algn="r" fontAlgn="b"/>
                      <a:r>
                        <a:rPr lang="ru-RU" sz="1600" u="none" strike="noStrike">
                          <a:effectLst/>
                        </a:rPr>
                        <a:t>27,04</a:t>
                      </a:r>
                      <a:endParaRPr lang="ru-RU" sz="1600" b="0" i="0" u="none" strike="noStrike">
                        <a:effectLst/>
                        <a:latin typeface="Calibri" panose="020F0502020204030204" pitchFamily="34" charset="0"/>
                      </a:endParaRPr>
                    </a:p>
                  </a:txBody>
                  <a:tcPr marL="9525" marR="9525" marT="9525" marB="0" anchor="b"/>
                </a:tc>
                <a:tc>
                  <a:txBody>
                    <a:bodyPr/>
                    <a:lstStyle/>
                    <a:p>
                      <a:pPr algn="r" fontAlgn="b"/>
                      <a:r>
                        <a:rPr lang="ru-RU" sz="1600" u="none" strike="noStrike">
                          <a:effectLst/>
                        </a:rPr>
                        <a:t>352</a:t>
                      </a:r>
                      <a:endParaRPr lang="ru-RU" sz="16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4254754931"/>
                  </a:ext>
                </a:extLst>
              </a:tr>
              <a:tr h="254028">
                <a:tc>
                  <a:txBody>
                    <a:bodyPr/>
                    <a:lstStyle/>
                    <a:p>
                      <a:pPr algn="l" fontAlgn="b"/>
                      <a:r>
                        <a:rPr lang="en" sz="1600" u="none" strike="noStrike">
                          <a:effectLst/>
                        </a:rPr>
                        <a:t>Musharaka</a:t>
                      </a:r>
                      <a:endParaRPr lang="en" sz="1600" b="0" i="0" u="none" strike="noStrike">
                        <a:effectLst/>
                        <a:latin typeface="Calibri" panose="020F0502020204030204" pitchFamily="34" charset="0"/>
                      </a:endParaRPr>
                    </a:p>
                  </a:txBody>
                  <a:tcPr marL="9525" marR="9525" marT="9525" marB="0" anchor="b"/>
                </a:tc>
                <a:tc>
                  <a:txBody>
                    <a:bodyPr/>
                    <a:lstStyle/>
                    <a:p>
                      <a:pPr algn="r" fontAlgn="b"/>
                      <a:r>
                        <a:rPr lang="ru-RU" sz="1600" u="none" strike="noStrike">
                          <a:effectLst/>
                        </a:rPr>
                        <a:t>23,52</a:t>
                      </a:r>
                      <a:endParaRPr lang="ru-RU" sz="1600" b="0" i="0" u="none" strike="noStrike">
                        <a:effectLst/>
                        <a:latin typeface="Calibri" panose="020F0502020204030204" pitchFamily="34" charset="0"/>
                      </a:endParaRPr>
                    </a:p>
                  </a:txBody>
                  <a:tcPr marL="9525" marR="9525" marT="9525" marB="0" anchor="b"/>
                </a:tc>
                <a:tc>
                  <a:txBody>
                    <a:bodyPr/>
                    <a:lstStyle/>
                    <a:p>
                      <a:pPr algn="r" fontAlgn="b"/>
                      <a:r>
                        <a:rPr lang="ru-RU" sz="1600" u="none" strike="noStrike">
                          <a:effectLst/>
                        </a:rPr>
                        <a:t>292</a:t>
                      </a:r>
                      <a:endParaRPr lang="ru-RU" sz="16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2322444478"/>
                  </a:ext>
                </a:extLst>
              </a:tr>
              <a:tr h="254028">
                <a:tc>
                  <a:txBody>
                    <a:bodyPr/>
                    <a:lstStyle/>
                    <a:p>
                      <a:pPr algn="l" fontAlgn="b"/>
                      <a:r>
                        <a:rPr lang="en" sz="1600" u="none" strike="noStrike">
                          <a:effectLst/>
                        </a:rPr>
                        <a:t>Mudaraba</a:t>
                      </a:r>
                      <a:endParaRPr lang="en" sz="1600" b="0" i="0" u="none" strike="noStrike">
                        <a:effectLst/>
                        <a:latin typeface="Calibri" panose="020F0502020204030204" pitchFamily="34" charset="0"/>
                      </a:endParaRPr>
                    </a:p>
                  </a:txBody>
                  <a:tcPr marL="9525" marR="9525" marT="9525" marB="0" anchor="b"/>
                </a:tc>
                <a:tc>
                  <a:txBody>
                    <a:bodyPr/>
                    <a:lstStyle/>
                    <a:p>
                      <a:pPr algn="r" fontAlgn="b"/>
                      <a:r>
                        <a:rPr lang="ru-RU" sz="1600" u="none" strike="noStrike">
                          <a:effectLst/>
                        </a:rPr>
                        <a:t>16,99</a:t>
                      </a:r>
                      <a:endParaRPr lang="ru-RU" sz="1600" b="0" i="0" u="none" strike="noStrike">
                        <a:effectLst/>
                        <a:latin typeface="Calibri" panose="020F0502020204030204" pitchFamily="34" charset="0"/>
                      </a:endParaRPr>
                    </a:p>
                  </a:txBody>
                  <a:tcPr marL="9525" marR="9525" marT="9525" marB="0" anchor="b"/>
                </a:tc>
                <a:tc>
                  <a:txBody>
                    <a:bodyPr/>
                    <a:lstStyle/>
                    <a:p>
                      <a:pPr algn="r" fontAlgn="b"/>
                      <a:r>
                        <a:rPr lang="ru-RU" sz="1600" u="none" strike="noStrike">
                          <a:effectLst/>
                        </a:rPr>
                        <a:t>170</a:t>
                      </a:r>
                      <a:endParaRPr lang="ru-RU" sz="16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459944659"/>
                  </a:ext>
                </a:extLst>
              </a:tr>
              <a:tr h="25402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 sz="1600" u="none" strike="noStrike" dirty="0" err="1">
                          <a:effectLst/>
                        </a:rPr>
                        <a:t>Murabaha</a:t>
                      </a:r>
                      <a:r>
                        <a:rPr lang="en" sz="1600" u="none" strike="noStrike" dirty="0">
                          <a:effectLst/>
                        </a:rPr>
                        <a:t> and </a:t>
                      </a:r>
                      <a:r>
                        <a:rPr lang="en" sz="1600" u="none" strike="noStrike" dirty="0" err="1">
                          <a:effectLst/>
                        </a:rPr>
                        <a:t>Wakala</a:t>
                      </a:r>
                      <a:r>
                        <a:rPr lang="en" sz="1600" u="none" strike="noStrike" dirty="0">
                          <a:effectLst/>
                        </a:rPr>
                        <a:t> (</a:t>
                      </a:r>
                      <a:r>
                        <a:rPr lang="en" sz="1600" dirty="0"/>
                        <a:t>Hybrid Sukuk</a:t>
                      </a:r>
                      <a:r>
                        <a:rPr lang="en" sz="1600" u="none" strike="noStrike" dirty="0">
                          <a:effectLst/>
                        </a:rPr>
                        <a:t>)</a:t>
                      </a:r>
                      <a:endParaRPr lang="en" sz="1600" b="0" i="0" u="none" strike="noStrike" dirty="0">
                        <a:effectLst/>
                        <a:latin typeface="Calibri" panose="020F0502020204030204" pitchFamily="34" charset="0"/>
                      </a:endParaRPr>
                    </a:p>
                  </a:txBody>
                  <a:tcPr marL="9525" marR="9525" marT="9525" marB="0" anchor="b"/>
                </a:tc>
                <a:tc>
                  <a:txBody>
                    <a:bodyPr/>
                    <a:lstStyle/>
                    <a:p>
                      <a:pPr algn="r" fontAlgn="b"/>
                      <a:r>
                        <a:rPr lang="ru-RU" sz="1600" u="none" strike="noStrike">
                          <a:effectLst/>
                        </a:rPr>
                        <a:t>4,30</a:t>
                      </a:r>
                      <a:endParaRPr lang="ru-RU" sz="1600" b="0" i="0" u="none" strike="noStrike">
                        <a:effectLst/>
                        <a:latin typeface="Calibri" panose="020F0502020204030204" pitchFamily="34" charset="0"/>
                      </a:endParaRPr>
                    </a:p>
                  </a:txBody>
                  <a:tcPr marL="9525" marR="9525" marT="9525" marB="0" anchor="b"/>
                </a:tc>
                <a:tc>
                  <a:txBody>
                    <a:bodyPr/>
                    <a:lstStyle/>
                    <a:p>
                      <a:pPr algn="r" fontAlgn="b"/>
                      <a:r>
                        <a:rPr lang="ru-RU" sz="1600" u="none" strike="noStrike">
                          <a:effectLst/>
                        </a:rPr>
                        <a:t>139</a:t>
                      </a:r>
                      <a:endParaRPr lang="ru-RU" sz="16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1812799273"/>
                  </a:ext>
                </a:extLst>
              </a:tr>
              <a:tr h="254028">
                <a:tc>
                  <a:txBody>
                    <a:bodyPr/>
                    <a:lstStyle/>
                    <a:p>
                      <a:pPr algn="l" fontAlgn="b"/>
                      <a:r>
                        <a:rPr lang="en" sz="1600" u="none" strike="noStrike" dirty="0" err="1">
                          <a:effectLst/>
                        </a:rPr>
                        <a:t>Ijara</a:t>
                      </a:r>
                      <a:r>
                        <a:rPr lang="en" sz="1600" u="none" strike="noStrike" dirty="0">
                          <a:effectLst/>
                        </a:rPr>
                        <a:t> and </a:t>
                      </a:r>
                      <a:r>
                        <a:rPr lang="en" sz="1600" u="none" strike="noStrike" dirty="0" err="1">
                          <a:effectLst/>
                        </a:rPr>
                        <a:t>Wakala</a:t>
                      </a:r>
                      <a:r>
                        <a:rPr lang="en" sz="1600" u="none" strike="noStrike" dirty="0">
                          <a:effectLst/>
                        </a:rPr>
                        <a:t> (</a:t>
                      </a:r>
                      <a:r>
                        <a:rPr lang="en" sz="1600" dirty="0"/>
                        <a:t>Hybrid Sukuk</a:t>
                      </a:r>
                      <a:r>
                        <a:rPr lang="en" sz="1600" u="none" strike="noStrike" dirty="0">
                          <a:effectLst/>
                        </a:rPr>
                        <a:t>)</a:t>
                      </a:r>
                      <a:endParaRPr lang="en" sz="1600" b="0" i="0" u="none" strike="noStrike" dirty="0">
                        <a:effectLst/>
                        <a:latin typeface="Calibri" panose="020F0502020204030204" pitchFamily="34" charset="0"/>
                      </a:endParaRPr>
                    </a:p>
                  </a:txBody>
                  <a:tcPr marL="9525" marR="9525" marT="9525" marB="0" anchor="b"/>
                </a:tc>
                <a:tc>
                  <a:txBody>
                    <a:bodyPr/>
                    <a:lstStyle/>
                    <a:p>
                      <a:pPr algn="r" fontAlgn="b"/>
                      <a:r>
                        <a:rPr lang="ru-RU" sz="1600" u="none" strike="noStrike">
                          <a:effectLst/>
                        </a:rPr>
                        <a:t>1,09</a:t>
                      </a:r>
                      <a:endParaRPr lang="ru-RU" sz="1600" b="0" i="0" u="none" strike="noStrike">
                        <a:effectLst/>
                        <a:latin typeface="Calibri" panose="020F0502020204030204" pitchFamily="34" charset="0"/>
                      </a:endParaRPr>
                    </a:p>
                  </a:txBody>
                  <a:tcPr marL="9525" marR="9525" marT="9525" marB="0" anchor="b"/>
                </a:tc>
                <a:tc>
                  <a:txBody>
                    <a:bodyPr/>
                    <a:lstStyle/>
                    <a:p>
                      <a:pPr algn="r" fontAlgn="b"/>
                      <a:r>
                        <a:rPr lang="ru-RU" sz="1600" u="none" strike="noStrike">
                          <a:effectLst/>
                        </a:rPr>
                        <a:t>48</a:t>
                      </a:r>
                      <a:endParaRPr lang="ru-RU" sz="16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507022971"/>
                  </a:ext>
                </a:extLst>
              </a:tr>
              <a:tr h="254028">
                <a:tc>
                  <a:txBody>
                    <a:bodyPr/>
                    <a:lstStyle/>
                    <a:p>
                      <a:pPr algn="l" fontAlgn="b"/>
                      <a:r>
                        <a:rPr lang="en" sz="1600" u="none" strike="noStrike" dirty="0">
                          <a:effectLst/>
                        </a:rPr>
                        <a:t>Istisna</a:t>
                      </a:r>
                      <a:endParaRPr lang="en" sz="1600" b="0" i="0" u="none" strike="noStrike" dirty="0">
                        <a:effectLst/>
                        <a:latin typeface="Calibri" panose="020F0502020204030204" pitchFamily="34" charset="0"/>
                      </a:endParaRPr>
                    </a:p>
                  </a:txBody>
                  <a:tcPr marL="9525" marR="9525" marT="9525" marB="0" anchor="b"/>
                </a:tc>
                <a:tc>
                  <a:txBody>
                    <a:bodyPr/>
                    <a:lstStyle/>
                    <a:p>
                      <a:pPr algn="r" fontAlgn="b"/>
                      <a:r>
                        <a:rPr lang="ru-RU" sz="1600" u="none" strike="noStrike">
                          <a:effectLst/>
                        </a:rPr>
                        <a:t>0,44</a:t>
                      </a:r>
                      <a:endParaRPr lang="ru-RU" sz="1600" b="0" i="0" u="none" strike="noStrike">
                        <a:effectLst/>
                        <a:latin typeface="Calibri" panose="020F0502020204030204" pitchFamily="34" charset="0"/>
                      </a:endParaRPr>
                    </a:p>
                  </a:txBody>
                  <a:tcPr marL="9525" marR="9525" marT="9525" marB="0" anchor="b"/>
                </a:tc>
                <a:tc>
                  <a:txBody>
                    <a:bodyPr/>
                    <a:lstStyle/>
                    <a:p>
                      <a:pPr algn="r" fontAlgn="b"/>
                      <a:r>
                        <a:rPr lang="ru-RU" sz="1600" u="none" strike="noStrike">
                          <a:effectLst/>
                        </a:rPr>
                        <a:t>21</a:t>
                      </a:r>
                      <a:endParaRPr lang="ru-RU" sz="16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1822339023"/>
                  </a:ext>
                </a:extLst>
              </a:tr>
              <a:tr h="254028">
                <a:tc>
                  <a:txBody>
                    <a:bodyPr/>
                    <a:lstStyle/>
                    <a:p>
                      <a:pPr algn="l" fontAlgn="b"/>
                      <a:r>
                        <a:rPr lang="en" sz="1600" u="none" strike="noStrike">
                          <a:effectLst/>
                        </a:rPr>
                        <a:t>Intifa'a</a:t>
                      </a:r>
                      <a:endParaRPr lang="en" sz="1600" b="0" i="0" u="none" strike="noStrike">
                        <a:effectLst/>
                        <a:latin typeface="Calibri" panose="020F0502020204030204" pitchFamily="34" charset="0"/>
                      </a:endParaRPr>
                    </a:p>
                  </a:txBody>
                  <a:tcPr marL="9525" marR="9525" marT="9525" marB="0" anchor="b"/>
                </a:tc>
                <a:tc>
                  <a:txBody>
                    <a:bodyPr/>
                    <a:lstStyle/>
                    <a:p>
                      <a:pPr algn="r" fontAlgn="b"/>
                      <a:r>
                        <a:rPr lang="ru-RU" sz="1600" u="none" strike="noStrike">
                          <a:effectLst/>
                        </a:rPr>
                        <a:t>4,58</a:t>
                      </a:r>
                      <a:endParaRPr lang="ru-RU" sz="1600" b="0" i="0" u="none" strike="noStrike">
                        <a:effectLst/>
                        <a:latin typeface="Calibri" panose="020F0502020204030204" pitchFamily="34" charset="0"/>
                      </a:endParaRPr>
                    </a:p>
                  </a:txBody>
                  <a:tcPr marL="9525" marR="9525" marT="9525" marB="0" anchor="b"/>
                </a:tc>
                <a:tc>
                  <a:txBody>
                    <a:bodyPr/>
                    <a:lstStyle/>
                    <a:p>
                      <a:pPr algn="r" fontAlgn="b"/>
                      <a:r>
                        <a:rPr lang="ru-RU" sz="1600" u="none" strike="noStrike">
                          <a:effectLst/>
                        </a:rPr>
                        <a:t>16</a:t>
                      </a:r>
                      <a:endParaRPr lang="ru-RU" sz="16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4075251965"/>
                  </a:ext>
                </a:extLst>
              </a:tr>
              <a:tr h="254028">
                <a:tc>
                  <a:txBody>
                    <a:bodyPr/>
                    <a:lstStyle/>
                    <a:p>
                      <a:pPr algn="l" fontAlgn="b"/>
                      <a:r>
                        <a:rPr lang="en" sz="1600" u="none" strike="noStrike" dirty="0" err="1">
                          <a:effectLst/>
                        </a:rPr>
                        <a:t>Mudaraba</a:t>
                      </a:r>
                      <a:r>
                        <a:rPr lang="en" sz="1600" u="none" strike="noStrike" dirty="0">
                          <a:effectLst/>
                        </a:rPr>
                        <a:t> / </a:t>
                      </a:r>
                      <a:r>
                        <a:rPr lang="en" sz="1600" u="none" strike="noStrike" dirty="0" err="1">
                          <a:effectLst/>
                        </a:rPr>
                        <a:t>Murabaha</a:t>
                      </a:r>
                      <a:r>
                        <a:rPr lang="en" sz="1600" u="none" strike="noStrike" dirty="0">
                          <a:effectLst/>
                        </a:rPr>
                        <a:t> (</a:t>
                      </a:r>
                      <a:r>
                        <a:rPr lang="en" sz="1600" dirty="0"/>
                        <a:t>Hybrid Sukuk</a:t>
                      </a:r>
                      <a:r>
                        <a:rPr lang="en" sz="1600" u="none" strike="noStrike" dirty="0">
                          <a:effectLst/>
                        </a:rPr>
                        <a:t>)</a:t>
                      </a:r>
                      <a:endParaRPr lang="en" sz="1600" b="0" i="0" u="none" strike="noStrike" dirty="0">
                        <a:effectLst/>
                        <a:latin typeface="Calibri" panose="020F0502020204030204" pitchFamily="34" charset="0"/>
                      </a:endParaRPr>
                    </a:p>
                  </a:txBody>
                  <a:tcPr marL="9525" marR="9525" marT="9525" marB="0" anchor="b"/>
                </a:tc>
                <a:tc>
                  <a:txBody>
                    <a:bodyPr/>
                    <a:lstStyle/>
                    <a:p>
                      <a:pPr algn="r" fontAlgn="b"/>
                      <a:r>
                        <a:rPr lang="ru-RU" sz="1600" u="none" strike="noStrike">
                          <a:effectLst/>
                        </a:rPr>
                        <a:t>8,12</a:t>
                      </a:r>
                      <a:endParaRPr lang="ru-RU" sz="1600" b="0" i="0" u="none" strike="noStrike">
                        <a:effectLst/>
                        <a:latin typeface="Calibri" panose="020F0502020204030204" pitchFamily="34" charset="0"/>
                      </a:endParaRPr>
                    </a:p>
                  </a:txBody>
                  <a:tcPr marL="9525" marR="9525" marT="9525" marB="0" anchor="b"/>
                </a:tc>
                <a:tc>
                  <a:txBody>
                    <a:bodyPr/>
                    <a:lstStyle/>
                    <a:p>
                      <a:pPr algn="r" fontAlgn="b"/>
                      <a:r>
                        <a:rPr lang="ru-RU" sz="1600" u="none" strike="noStrike">
                          <a:effectLst/>
                        </a:rPr>
                        <a:t>15</a:t>
                      </a:r>
                      <a:endParaRPr lang="ru-RU" sz="16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2432771672"/>
                  </a:ext>
                </a:extLst>
              </a:tr>
              <a:tr h="254028">
                <a:tc>
                  <a:txBody>
                    <a:bodyPr/>
                    <a:lstStyle/>
                    <a:p>
                      <a:pPr algn="l" fontAlgn="b"/>
                      <a:r>
                        <a:rPr lang="en" sz="1600" u="none" strike="noStrike" dirty="0" err="1">
                          <a:effectLst/>
                        </a:rPr>
                        <a:t>Wakala</a:t>
                      </a:r>
                      <a:r>
                        <a:rPr lang="en" sz="1600" u="none" strike="noStrike" dirty="0">
                          <a:effectLst/>
                        </a:rPr>
                        <a:t>, </a:t>
                      </a:r>
                      <a:r>
                        <a:rPr lang="en" sz="1600" u="none" strike="noStrike" dirty="0" err="1">
                          <a:effectLst/>
                        </a:rPr>
                        <a:t>Mudaraba</a:t>
                      </a:r>
                      <a:r>
                        <a:rPr lang="en" sz="1600" u="none" strike="noStrike" dirty="0">
                          <a:effectLst/>
                        </a:rPr>
                        <a:t> (</a:t>
                      </a:r>
                      <a:r>
                        <a:rPr lang="en" sz="1600" dirty="0"/>
                        <a:t>Hybrid Sukuk</a:t>
                      </a:r>
                      <a:r>
                        <a:rPr lang="en" sz="1600" u="none" strike="noStrike" dirty="0">
                          <a:effectLst/>
                        </a:rPr>
                        <a:t>)</a:t>
                      </a:r>
                      <a:endParaRPr lang="en" sz="1600" b="0" i="0" u="none" strike="noStrike" dirty="0">
                        <a:effectLst/>
                        <a:latin typeface="Calibri" panose="020F0502020204030204" pitchFamily="34" charset="0"/>
                      </a:endParaRPr>
                    </a:p>
                  </a:txBody>
                  <a:tcPr marL="9525" marR="9525" marT="9525" marB="0" anchor="b"/>
                </a:tc>
                <a:tc>
                  <a:txBody>
                    <a:bodyPr/>
                    <a:lstStyle/>
                    <a:p>
                      <a:pPr algn="r" fontAlgn="b"/>
                      <a:r>
                        <a:rPr lang="ru-RU" sz="1600" u="none" strike="noStrike">
                          <a:effectLst/>
                        </a:rPr>
                        <a:t>0,09</a:t>
                      </a:r>
                      <a:endParaRPr lang="ru-RU" sz="1600" b="0" i="0" u="none" strike="noStrike">
                        <a:effectLst/>
                        <a:latin typeface="Calibri" panose="020F0502020204030204" pitchFamily="34" charset="0"/>
                      </a:endParaRPr>
                    </a:p>
                  </a:txBody>
                  <a:tcPr marL="9525" marR="9525" marT="9525" marB="0" anchor="b"/>
                </a:tc>
                <a:tc>
                  <a:txBody>
                    <a:bodyPr/>
                    <a:lstStyle/>
                    <a:p>
                      <a:pPr algn="r" fontAlgn="b"/>
                      <a:r>
                        <a:rPr lang="ru-RU" sz="1600" u="none" strike="noStrike" dirty="0">
                          <a:effectLst/>
                        </a:rPr>
                        <a:t>5</a:t>
                      </a:r>
                      <a:endParaRPr lang="ru-RU" sz="16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2865135698"/>
                  </a:ext>
                </a:extLst>
              </a:tr>
            </a:tbl>
          </a:graphicData>
        </a:graphic>
      </p:graphicFrame>
      <p:sp>
        <p:nvSpPr>
          <p:cNvPr id="13" name="TextBox 12">
            <a:extLst>
              <a:ext uri="{FF2B5EF4-FFF2-40B4-BE49-F238E27FC236}">
                <a16:creationId xmlns:a16="http://schemas.microsoft.com/office/drawing/2014/main" id="{114CDF79-810B-49B0-8A1A-E064C2D8EF56}"/>
              </a:ext>
            </a:extLst>
          </p:cNvPr>
          <p:cNvSpPr txBox="1"/>
          <p:nvPr/>
        </p:nvSpPr>
        <p:spPr>
          <a:xfrm>
            <a:off x="3059832" y="4879746"/>
            <a:ext cx="2133918" cy="276999"/>
          </a:xfrm>
          <a:prstGeom prst="rect">
            <a:avLst/>
          </a:prstGeom>
          <a:noFill/>
        </p:spPr>
        <p:txBody>
          <a:bodyPr wrap="none" rtlCol="0">
            <a:spAutoFit/>
          </a:bodyPr>
          <a:lstStyle/>
          <a:p>
            <a:r>
              <a:rPr lang="en-US" sz="1200" dirty="0"/>
              <a:t>Source: </a:t>
            </a:r>
            <a:r>
              <a:rPr lang="en-US" sz="1200" dirty="0">
                <a:hlinkClick r:id="rId2"/>
              </a:rPr>
              <a:t>https://cbonds.com/</a:t>
            </a:r>
            <a:r>
              <a:rPr lang="en-US" sz="1200" dirty="0"/>
              <a:t> </a:t>
            </a:r>
            <a:endParaRPr lang="ru-RU" sz="1200" dirty="0"/>
          </a:p>
        </p:txBody>
      </p:sp>
    </p:spTree>
    <p:extLst>
      <p:ext uri="{BB962C8B-B14F-4D97-AF65-F5344CB8AC3E}">
        <p14:creationId xmlns:p14="http://schemas.microsoft.com/office/powerpoint/2010/main" val="4284260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араллелограмм 1"/>
          <p:cNvSpPr/>
          <p:nvPr/>
        </p:nvSpPr>
        <p:spPr>
          <a:xfrm>
            <a:off x="2771800" y="4876006"/>
            <a:ext cx="6372200" cy="267494"/>
          </a:xfrm>
          <a:custGeom>
            <a:avLst/>
            <a:gdLst>
              <a:gd name="connsiteX0" fmla="*/ 0 w 6696744"/>
              <a:gd name="connsiteY0" fmla="*/ 267494 h 267494"/>
              <a:gd name="connsiteX1" fmla="*/ 279143 w 6696744"/>
              <a:gd name="connsiteY1" fmla="*/ 0 h 267494"/>
              <a:gd name="connsiteX2" fmla="*/ 6696744 w 6696744"/>
              <a:gd name="connsiteY2" fmla="*/ 0 h 267494"/>
              <a:gd name="connsiteX3" fmla="*/ 6417601 w 6696744"/>
              <a:gd name="connsiteY3" fmla="*/ 267494 h 267494"/>
              <a:gd name="connsiteX4" fmla="*/ 0 w 6696744"/>
              <a:gd name="connsiteY4" fmla="*/ 267494 h 267494"/>
              <a:gd name="connsiteX0" fmla="*/ 0 w 6419158"/>
              <a:gd name="connsiteY0" fmla="*/ 267494 h 267494"/>
              <a:gd name="connsiteX1" fmla="*/ 279143 w 6419158"/>
              <a:gd name="connsiteY1" fmla="*/ 0 h 267494"/>
              <a:gd name="connsiteX2" fmla="*/ 6419158 w 6419158"/>
              <a:gd name="connsiteY2" fmla="*/ 5443 h 267494"/>
              <a:gd name="connsiteX3" fmla="*/ 6417601 w 6419158"/>
              <a:gd name="connsiteY3" fmla="*/ 267494 h 267494"/>
              <a:gd name="connsiteX4" fmla="*/ 0 w 6419158"/>
              <a:gd name="connsiteY4" fmla="*/ 267494 h 267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9158" h="267494">
                <a:moveTo>
                  <a:pt x="0" y="267494"/>
                </a:moveTo>
                <a:lnTo>
                  <a:pt x="279143" y="0"/>
                </a:lnTo>
                <a:lnTo>
                  <a:pt x="6419158" y="5443"/>
                </a:lnTo>
                <a:lnTo>
                  <a:pt x="6417601" y="267494"/>
                </a:lnTo>
                <a:lnTo>
                  <a:pt x="0" y="267494"/>
                </a:lnTo>
                <a:close/>
              </a:path>
            </a:pathLst>
          </a:custGeom>
          <a:solidFill>
            <a:srgbClr val="EE5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a typeface="Cambria" panose="02040503050406030204" pitchFamily="18" charset="0"/>
            </a:endParaRPr>
          </a:p>
        </p:txBody>
      </p:sp>
      <p:sp>
        <p:nvSpPr>
          <p:cNvPr id="3" name="Пятиугольник 2"/>
          <p:cNvSpPr/>
          <p:nvPr/>
        </p:nvSpPr>
        <p:spPr>
          <a:xfrm>
            <a:off x="0" y="4451895"/>
            <a:ext cx="2915816" cy="691605"/>
          </a:xfrm>
          <a:prstGeom prst="homePlate">
            <a:avLst/>
          </a:prstGeom>
          <a:solidFill>
            <a:schemeClr val="tx2"/>
          </a:solidFill>
          <a:ln w="25400" cap="flat" cmpd="sng" algn="ctr">
            <a:noFill/>
            <a:prstDash val="solid"/>
          </a:ln>
          <a:effectLst/>
        </p:spPr>
        <p:txBody>
          <a:bodyPr rtlCol="0" anchor="ctr"/>
          <a:lstStyle/>
          <a:p>
            <a:pPr lvl="0" algn="ctr">
              <a:buClrTx/>
              <a:defRPr/>
            </a:pPr>
            <a:endParaRPr lang="en-US" sz="2400" dirty="0">
              <a:solidFill>
                <a:srgbClr val="FFFFFF"/>
              </a:solidFill>
              <a:latin typeface="Century Gothic" panose="020B0502020202020204" pitchFamily="34" charset="0"/>
              <a:ea typeface="Cambria" panose="02040503050406030204" pitchFamily="18" charset="0"/>
              <a:cs typeface="+mn-cs"/>
            </a:endParaRPr>
          </a:p>
        </p:txBody>
      </p:sp>
      <p:sp>
        <p:nvSpPr>
          <p:cNvPr id="4" name="Прямоугольник 3"/>
          <p:cNvSpPr/>
          <p:nvPr/>
        </p:nvSpPr>
        <p:spPr>
          <a:xfrm>
            <a:off x="-11663" y="0"/>
            <a:ext cx="9155663" cy="2674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entury Gothic" panose="020B0502020202020204" pitchFamily="34" charset="0"/>
              <a:ea typeface="Cambria" panose="02040503050406030204" pitchFamily="18" charset="0"/>
            </a:endParaRPr>
          </a:p>
        </p:txBody>
      </p:sp>
      <p:sp>
        <p:nvSpPr>
          <p:cNvPr id="5" name="AutoShape 5" descr="Картинки по запросу care ratin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Century Gothic" panose="020B0502020202020204" pitchFamily="34" charset="0"/>
              <a:ea typeface="Cambria" panose="02040503050406030204" pitchFamily="18" charset="0"/>
            </a:endParaRPr>
          </a:p>
        </p:txBody>
      </p:sp>
      <p:sp>
        <p:nvSpPr>
          <p:cNvPr id="11" name="Объект 2">
            <a:extLst>
              <a:ext uri="{FF2B5EF4-FFF2-40B4-BE49-F238E27FC236}">
                <a16:creationId xmlns:a16="http://schemas.microsoft.com/office/drawing/2014/main" id="{748D3BFF-E6AB-4F92-A0B1-8B5A200037B8}"/>
              </a:ext>
            </a:extLst>
          </p:cNvPr>
          <p:cNvSpPr txBox="1">
            <a:spLocks/>
          </p:cNvSpPr>
          <p:nvPr/>
        </p:nvSpPr>
        <p:spPr>
          <a:xfrm>
            <a:off x="611560" y="1059582"/>
            <a:ext cx="7694240" cy="24775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sz="2000" dirty="0">
              <a:latin typeface="Arial" panose="020B0604020202020204" pitchFamily="34" charset="0"/>
              <a:cs typeface="Arial" panose="020B0604020202020204" pitchFamily="34" charset="0"/>
            </a:endParaRPr>
          </a:p>
        </p:txBody>
      </p:sp>
      <p:sp>
        <p:nvSpPr>
          <p:cNvPr id="6" name="Номер слайда 5">
            <a:extLst>
              <a:ext uri="{FF2B5EF4-FFF2-40B4-BE49-F238E27FC236}">
                <a16:creationId xmlns:a16="http://schemas.microsoft.com/office/drawing/2014/main" id="{36345AC9-0DDB-4715-B4D0-CECF320B18B8}"/>
              </a:ext>
            </a:extLst>
          </p:cNvPr>
          <p:cNvSpPr>
            <a:spLocks noGrp="1"/>
          </p:cNvSpPr>
          <p:nvPr>
            <p:ph type="sldNum" sz="quarter" idx="12"/>
          </p:nvPr>
        </p:nvSpPr>
        <p:spPr>
          <a:xfrm>
            <a:off x="6948264" y="4876006"/>
            <a:ext cx="2133600" cy="273844"/>
          </a:xfrm>
        </p:spPr>
        <p:txBody>
          <a:bodyPr/>
          <a:lstStyle/>
          <a:p>
            <a:fld id="{0DDA3638-614F-4B2E-9369-0D88036F74AC}" type="slidenum">
              <a:rPr lang="ru-RU" smtClean="0">
                <a:solidFill>
                  <a:prstClr val="black">
                    <a:tint val="75000"/>
                  </a:prstClr>
                </a:solidFill>
              </a:rPr>
              <a:pPr/>
              <a:t>9</a:t>
            </a:fld>
            <a:endParaRPr lang="ru-RU" dirty="0">
              <a:solidFill>
                <a:prstClr val="black">
                  <a:tint val="75000"/>
                </a:prstClr>
              </a:solidFill>
            </a:endParaRPr>
          </a:p>
        </p:txBody>
      </p:sp>
      <p:sp>
        <p:nvSpPr>
          <p:cNvPr id="13" name="TextBox 12">
            <a:extLst>
              <a:ext uri="{FF2B5EF4-FFF2-40B4-BE49-F238E27FC236}">
                <a16:creationId xmlns:a16="http://schemas.microsoft.com/office/drawing/2014/main" id="{114CDF79-810B-49B0-8A1A-E064C2D8EF56}"/>
              </a:ext>
            </a:extLst>
          </p:cNvPr>
          <p:cNvSpPr txBox="1"/>
          <p:nvPr/>
        </p:nvSpPr>
        <p:spPr>
          <a:xfrm>
            <a:off x="3059832" y="4879746"/>
            <a:ext cx="5578771" cy="276999"/>
          </a:xfrm>
          <a:prstGeom prst="rect">
            <a:avLst/>
          </a:prstGeom>
          <a:noFill/>
        </p:spPr>
        <p:txBody>
          <a:bodyPr wrap="none" rtlCol="0">
            <a:spAutoFit/>
          </a:bodyPr>
          <a:lstStyle/>
          <a:p>
            <a:r>
              <a:rPr lang="en-US" sz="1200" dirty="0"/>
              <a:t>Source: The Role of Sukuk in Islamic Capital Markets, </a:t>
            </a:r>
            <a:r>
              <a:rPr lang="en-US" sz="1200" dirty="0" err="1"/>
              <a:t>COMCEC,February</a:t>
            </a:r>
            <a:r>
              <a:rPr lang="en-US" sz="1200" dirty="0"/>
              <a:t> 2018</a:t>
            </a:r>
          </a:p>
        </p:txBody>
      </p:sp>
      <p:sp>
        <p:nvSpPr>
          <p:cNvPr id="14" name="Объект 2">
            <a:extLst>
              <a:ext uri="{FF2B5EF4-FFF2-40B4-BE49-F238E27FC236}">
                <a16:creationId xmlns:a16="http://schemas.microsoft.com/office/drawing/2014/main" id="{25912696-3CB6-4F2E-BE4E-96E607150D0C}"/>
              </a:ext>
            </a:extLst>
          </p:cNvPr>
          <p:cNvSpPr txBox="1">
            <a:spLocks/>
          </p:cNvSpPr>
          <p:nvPr/>
        </p:nvSpPr>
        <p:spPr>
          <a:xfrm>
            <a:off x="100907" y="606762"/>
            <a:ext cx="8930521" cy="35058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p>
        </p:txBody>
      </p:sp>
      <p:pic>
        <p:nvPicPr>
          <p:cNvPr id="7" name="Рисунок 6">
            <a:extLst>
              <a:ext uri="{FF2B5EF4-FFF2-40B4-BE49-F238E27FC236}">
                <a16:creationId xmlns:a16="http://schemas.microsoft.com/office/drawing/2014/main" id="{114A44EC-F48F-4371-91C4-6960C85BF637}"/>
              </a:ext>
            </a:extLst>
          </p:cNvPr>
          <p:cNvPicPr>
            <a:picLocks noChangeAspect="1"/>
          </p:cNvPicPr>
          <p:nvPr/>
        </p:nvPicPr>
        <p:blipFill>
          <a:blip r:embed="rId2"/>
          <a:stretch>
            <a:fillRect/>
          </a:stretch>
        </p:blipFill>
        <p:spPr>
          <a:xfrm>
            <a:off x="1157436" y="214359"/>
            <a:ext cx="6470104" cy="4714781"/>
          </a:xfrm>
          <a:prstGeom prst="rect">
            <a:avLst/>
          </a:prstGeom>
        </p:spPr>
      </p:pic>
    </p:spTree>
    <p:extLst>
      <p:ext uri="{BB962C8B-B14F-4D97-AF65-F5344CB8AC3E}">
        <p14:creationId xmlns:p14="http://schemas.microsoft.com/office/powerpoint/2010/main" val="10948559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4032</TotalTime>
  <Words>1372</Words>
  <Application>Microsoft Office PowerPoint</Application>
  <PresentationFormat>On-screen Show (16:9)</PresentationFormat>
  <Paragraphs>261</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Cambria</vt:lpstr>
      <vt:lpstr>Calibri</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Авдоничева Елена</dc:creator>
  <cp:lastModifiedBy>LENOVO</cp:lastModifiedBy>
  <cp:revision>176</cp:revision>
  <cp:lastPrinted>2022-11-20T18:07:42Z</cp:lastPrinted>
  <dcterms:modified xsi:type="dcterms:W3CDTF">2022-11-20T18:59:35Z</dcterms:modified>
</cp:coreProperties>
</file>